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app.xml" ContentType="application/vnd.openxmlformats-officedocument.extended-propertie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337" r:id="rId3"/>
    <p:sldId id="321" r:id="rId4"/>
    <p:sldId id="322" r:id="rId5"/>
    <p:sldId id="323" r:id="rId6"/>
    <p:sldId id="324" r:id="rId7"/>
    <p:sldId id="325" r:id="rId8"/>
    <p:sldId id="326" r:id="rId9"/>
    <p:sldId id="338" r:id="rId10"/>
    <p:sldId id="339" r:id="rId11"/>
    <p:sldId id="340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85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8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25D23CF7-7A03-477B-94FE-DFE7641268DC}"/>
    <pc:docChg chg="addSld delSld modSld">
      <pc:chgData name="Mubin, Shafat" userId="67a2c79f-e628-46c3-a23a-ed41267b09e5" providerId="ADAL" clId="{25D23CF7-7A03-477B-94FE-DFE7641268DC}" dt="2017-10-26T15:17:25.230" v="45" actId="113"/>
      <pc:docMkLst>
        <pc:docMk/>
      </pc:docMkLst>
      <pc:sldChg chg="modAnim">
        <pc:chgData name="Mubin, Shafat" userId="67a2c79f-e628-46c3-a23a-ed41267b09e5" providerId="ADAL" clId="{25D23CF7-7A03-477B-94FE-DFE7641268DC}" dt="2017-10-13T00:58:49.632" v="24"/>
        <pc:sldMkLst>
          <pc:docMk/>
          <pc:sldMk cId="2840796585" sldId="275"/>
        </pc:sldMkLst>
      </pc:sldChg>
      <pc:sldChg chg="modSp">
        <pc:chgData name="Mubin, Shafat" userId="67a2c79f-e628-46c3-a23a-ed41267b09e5" providerId="ADAL" clId="{25D23CF7-7A03-477B-94FE-DFE7641268DC}" dt="2017-10-11T21:37:10.431" v="19" actId="20577"/>
        <pc:sldMkLst>
          <pc:docMk/>
          <pc:sldMk cId="3393844515" sldId="280"/>
        </pc:sldMkLst>
        <pc:spChg chg="mod">
          <ac:chgData name="Mubin, Shafat" userId="67a2c79f-e628-46c3-a23a-ed41267b09e5" providerId="ADAL" clId="{25D23CF7-7A03-477B-94FE-DFE7641268DC}" dt="2017-10-11T21:37:10.431" v="19" actId="20577"/>
          <ac:spMkLst>
            <pc:docMk/>
            <pc:sldMk cId="3393844515" sldId="280"/>
            <ac:spMk id="2" creationId="{00000000-0000-0000-0000-000000000000}"/>
          </ac:spMkLst>
        </pc:spChg>
      </pc:sldChg>
      <pc:sldChg chg="modSp">
        <pc:chgData name="Mubin, Shafat" userId="67a2c79f-e628-46c3-a23a-ed41267b09e5" providerId="ADAL" clId="{25D23CF7-7A03-477B-94FE-DFE7641268DC}" dt="2017-10-26T15:17:25.230" v="45" actId="113"/>
        <pc:sldMkLst>
          <pc:docMk/>
          <pc:sldMk cId="2942792633" sldId="304"/>
        </pc:sldMkLst>
        <pc:spChg chg="mod">
          <ac:chgData name="Mubin, Shafat" userId="67a2c79f-e628-46c3-a23a-ed41267b09e5" providerId="ADAL" clId="{25D23CF7-7A03-477B-94FE-DFE7641268DC}" dt="2017-10-26T15:17:25.230" v="45" actId="113"/>
          <ac:spMkLst>
            <pc:docMk/>
            <pc:sldMk cId="2942792633" sldId="304"/>
            <ac:spMk id="30721" creationId="{00000000-0000-0000-0000-000000000000}"/>
          </ac:spMkLst>
        </pc:spChg>
      </pc:sldChg>
      <pc:sldChg chg="del">
        <pc:chgData name="Mubin, Shafat" userId="67a2c79f-e628-46c3-a23a-ed41267b09e5" providerId="ADAL" clId="{25D23CF7-7A03-477B-94FE-DFE7641268DC}" dt="2017-10-26T15:16:44.202" v="26" actId="2696"/>
        <pc:sldMkLst>
          <pc:docMk/>
          <pc:sldMk cId="2451315394" sldId="309"/>
        </pc:sldMkLst>
      </pc:sldChg>
      <pc:sldChg chg="del">
        <pc:chgData name="Mubin, Shafat" userId="67a2c79f-e628-46c3-a23a-ed41267b09e5" providerId="ADAL" clId="{25D23CF7-7A03-477B-94FE-DFE7641268DC}" dt="2017-10-26T15:16:44.225" v="27" actId="2696"/>
        <pc:sldMkLst>
          <pc:docMk/>
          <pc:sldMk cId="3204746467" sldId="310"/>
        </pc:sldMkLst>
      </pc:sldChg>
      <pc:sldChg chg="del">
        <pc:chgData name="Mubin, Shafat" userId="67a2c79f-e628-46c3-a23a-ed41267b09e5" providerId="ADAL" clId="{25D23CF7-7A03-477B-94FE-DFE7641268DC}" dt="2017-10-26T15:16:44.238" v="28" actId="2696"/>
        <pc:sldMkLst>
          <pc:docMk/>
          <pc:sldMk cId="3980386971" sldId="311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3787777304" sldId="312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488822679" sldId="313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879000138" sldId="314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71568243" sldId="315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1798896985" sldId="316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33452183" sldId="317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2717898772" sldId="318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1288543922" sldId="319"/>
        </pc:sldMkLst>
      </pc:sldChg>
    </pc:docChg>
  </pc:docChgLst>
  <pc:docChgLst>
    <pc:chgData name="Mubin, Shafat" userId="67a2c79f-e628-46c3-a23a-ed41267b09e5" providerId="ADAL" clId="{D05F5DCA-5F26-48BF-B660-6FFCCCC39F3A}"/>
    <pc:docChg chg="modSld">
      <pc:chgData name="Mubin, Shafat" userId="67a2c79f-e628-46c3-a23a-ed41267b09e5" providerId="ADAL" clId="{D05F5DCA-5F26-48BF-B660-6FFCCCC39F3A}" dt="2017-09-22T15:39:11.826" v="24" actId="20577"/>
      <pc:docMkLst>
        <pc:docMk/>
      </pc:docMkLst>
      <pc:sldChg chg="modSp">
        <pc:chgData name="Mubin, Shafat" userId="67a2c79f-e628-46c3-a23a-ed41267b09e5" providerId="ADAL" clId="{D05F5DCA-5F26-48BF-B660-6FFCCCC39F3A}" dt="2017-09-22T15:39:11.826" v="24" actId="20577"/>
        <pc:sldMkLst>
          <pc:docMk/>
          <pc:sldMk cId="3393844515" sldId="280"/>
        </pc:sldMkLst>
        <pc:spChg chg="mod">
          <ac:chgData name="Mubin, Shafat" userId="67a2c79f-e628-46c3-a23a-ed41267b09e5" providerId="ADAL" clId="{D05F5DCA-5F26-48BF-B660-6FFCCCC39F3A}" dt="2017-09-22T15:39:11.826" v="24" actId="20577"/>
          <ac:spMkLst>
            <pc:docMk/>
            <pc:sldMk cId="3393844515" sldId="280"/>
            <ac:spMk id="2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0F9B-8F98-4AC7-9A02-55B85B2E5249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DA20D-E0C3-492C-89DD-2C3D1D2A0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B1ABE-3B0B-40E1-9664-AAA05135C71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78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8846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51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0F0CCE-76F0-4573-BC6C-D683C4FA07E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774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AFBBF-45F8-436B-B282-3DAC1F86AEA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751799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98B89D-CE1B-404A-9A87-DBE5FEDC2A2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918861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2078D-D2F8-4314-95BE-BC6718EF66C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25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C005BF-F0AD-4970-B77E-7FA4B778E76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1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C005BF-F0AD-4970-B77E-7FA4B778E76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75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26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79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DF95-45B4-4914-9EBB-44CA5056BE8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744E-252F-4335-A146-31B23D3BED6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9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2C7D-39AB-4EB7-969B-E58C7BBD93A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95400"/>
            <a:ext cx="56896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6896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627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8157-C07B-4656-A892-3EEC69A9DE88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4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A251-F6CF-4741-A530-60E5EFF9409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9584-7992-4158-AE25-480FACAF3070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33550-DA5D-4A84-8470-9598CAC66B0F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0168-59A0-4F8E-96A7-C23F6507DDE3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2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E7AD-F710-495B-BC8D-273834E27F4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E768-F8BC-4F34-9468-61AF6D0C488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11B2-F387-4A0B-A9F8-1A8C6C808269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8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636EB-24B8-4C91-9DD7-5F3F6593076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eD96A-1uq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3.png"/><Relationship Id="rId18" Type="http://schemas.openxmlformats.org/officeDocument/2006/relationships/image" Target="../media/image27.png"/><Relationship Id="rId26" Type="http://schemas.openxmlformats.org/officeDocument/2006/relationships/image" Target="../media/image7.png"/><Relationship Id="rId21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5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png"/><Relationship Id="rId20" Type="http://schemas.openxmlformats.org/officeDocument/2006/relationships/image" Target="../media/image38.png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11" Type="http://schemas.openxmlformats.org/officeDocument/2006/relationships/image" Target="../media/image310.png"/><Relationship Id="rId24" Type="http://schemas.openxmlformats.org/officeDocument/2006/relationships/image" Target="../media/image42.png"/><Relationship Id="rId5" Type="http://schemas.openxmlformats.org/officeDocument/2006/relationships/image" Target="../media/image9.png"/><Relationship Id="rId15" Type="http://schemas.openxmlformats.org/officeDocument/2006/relationships/image" Target="../media/image35.png"/><Relationship Id="rId23" Type="http://schemas.openxmlformats.org/officeDocument/2006/relationships/image" Target="../media/image41.png"/><Relationship Id="rId10" Type="http://schemas.openxmlformats.org/officeDocument/2006/relationships/image" Target="../media/image14.png"/><Relationship Id="rId19" Type="http://schemas.openxmlformats.org/officeDocument/2006/relationships/image" Target="../media/image37.png"/><Relationship Id="rId9" Type="http://schemas.openxmlformats.org/officeDocument/2006/relationships/image" Target="../media/image13.png"/><Relationship Id="rId14" Type="http://schemas.openxmlformats.org/officeDocument/2006/relationships/image" Target="../media/image34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1" Type="http://schemas.openxmlformats.org/officeDocument/2006/relationships/image" Target="../media/image57.png"/><Relationship Id="rId7" Type="http://schemas.openxmlformats.org/officeDocument/2006/relationships/image" Target="../media/image11.png"/><Relationship Id="rId12" Type="http://schemas.openxmlformats.org/officeDocument/2006/relationships/image" Target="../media/image27.png"/><Relationship Id="rId1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23.png"/><Relationship Id="rId5" Type="http://schemas.openxmlformats.org/officeDocument/2006/relationships/image" Target="../media/image9.png"/><Relationship Id="rId15" Type="http://schemas.openxmlformats.org/officeDocument/2006/relationships/image" Target="../media/image48.png"/><Relationship Id="rId10" Type="http://schemas.openxmlformats.org/officeDocument/2006/relationships/image" Target="../media/image14.png"/><Relationship Id="rId19" Type="http://schemas.openxmlformats.org/officeDocument/2006/relationships/image" Target="../media/image52.png"/><Relationship Id="rId9" Type="http://schemas.openxmlformats.org/officeDocument/2006/relationships/image" Target="../media/image13.png"/><Relationship Id="rId14" Type="http://schemas.openxmlformats.org/officeDocument/2006/relationships/image" Target="../media/image47.png"/><Relationship Id="rId22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7" Type="http://schemas.openxmlformats.org/officeDocument/2006/relationships/image" Target="../media/image6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0.png"/><Relationship Id="rId5" Type="http://schemas.openxmlformats.org/officeDocument/2006/relationships/image" Target="../media/image630.png"/><Relationship Id="rId10" Type="http://schemas.openxmlformats.org/officeDocument/2006/relationships/image" Target="../media/image680.png"/><Relationship Id="rId9" Type="http://schemas.openxmlformats.org/officeDocument/2006/relationships/image" Target="../media/image6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2.png"/><Relationship Id="rId13" Type="http://schemas.openxmlformats.org/officeDocument/2006/relationships/image" Target="../media/image440.png"/><Relationship Id="rId18" Type="http://schemas.openxmlformats.org/officeDocument/2006/relationships/image" Target="../media/image7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1.png"/><Relationship Id="rId1" Type="http://schemas.openxmlformats.org/officeDocument/2006/relationships/tags" Target="../tags/tag8.xml"/><Relationship Id="rId11" Type="http://schemas.openxmlformats.org/officeDocument/2006/relationships/image" Target="../media/image66.pn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11.jpeg"/><Relationship Id="rId9" Type="http://schemas.openxmlformats.org/officeDocument/2006/relationships/image" Target="../media/image64.png"/><Relationship Id="rId14" Type="http://schemas.openxmlformats.org/officeDocument/2006/relationships/image" Target="../media/image59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2.png"/><Relationship Id="rId1" Type="http://schemas.openxmlformats.org/officeDocument/2006/relationships/tags" Target="../tags/tag9.xml"/><Relationship Id="rId6" Type="http://schemas.openxmlformats.org/officeDocument/2006/relationships/image" Target="../media/image90.png"/><Relationship Id="rId15" Type="http://schemas.openxmlformats.org/officeDocument/2006/relationships/image" Target="../media/image7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1.png"/><Relationship Id="rId13" Type="http://schemas.openxmlformats.org/officeDocument/2006/relationships/image" Target="../media/image74.png"/><Relationship Id="rId3" Type="http://schemas.openxmlformats.org/officeDocument/2006/relationships/slideLayout" Target="../slideLayouts/slideLayout12.xml"/><Relationship Id="rId12" Type="http://schemas.openxmlformats.org/officeDocument/2006/relationships/image" Target="../media/image690.png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11" Type="http://schemas.openxmlformats.org/officeDocument/2006/relationships/image" Target="../media/image14.jpeg"/><Relationship Id="rId5" Type="http://schemas.openxmlformats.org/officeDocument/2006/relationships/image" Target="../media/image15.wmf"/><Relationship Id="rId10" Type="http://schemas.openxmlformats.org/officeDocument/2006/relationships/image" Target="../media/image13.jpe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132.png"/><Relationship Id="rId3" Type="http://schemas.openxmlformats.org/officeDocument/2006/relationships/image" Target="../media/image1.jpeg"/><Relationship Id="rId7" Type="http://schemas.openxmlformats.org/officeDocument/2006/relationships/image" Target="../media/image55.png"/><Relationship Id="rId12" Type="http://schemas.openxmlformats.org/officeDocument/2006/relationships/image" Target="../media/image6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4.png"/><Relationship Id="rId11" Type="http://schemas.openxmlformats.org/officeDocument/2006/relationships/image" Target="../media/image130.png"/><Relationship Id="rId15" Type="http://schemas.openxmlformats.org/officeDocument/2006/relationships/image" Target="../media/image2.png"/><Relationship Id="rId10" Type="http://schemas.openxmlformats.org/officeDocument/2006/relationships/image" Target="../media/image129.png"/><Relationship Id="rId9" Type="http://schemas.openxmlformats.org/officeDocument/2006/relationships/image" Target="../media/image571.png"/><Relationship Id="rId14" Type="http://schemas.openxmlformats.org/officeDocument/2006/relationships/image" Target="../media/image13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83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9.png"/><Relationship Id="rId12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750.png"/><Relationship Id="rId11" Type="http://schemas.openxmlformats.org/officeDocument/2006/relationships/image" Target="../media/image81.png"/><Relationship Id="rId10" Type="http://schemas.openxmlformats.org/officeDocument/2006/relationships/image" Target="../media/image80.png"/><Relationship Id="rId9" Type="http://schemas.openxmlformats.org/officeDocument/2006/relationships/image" Target="../media/image16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191.png"/><Relationship Id="rId9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image" Target="../media/image580.png"/><Relationship Id="rId3" Type="http://schemas.openxmlformats.org/officeDocument/2006/relationships/image" Target="../media/image4.jpeg"/><Relationship Id="rId7" Type="http://schemas.openxmlformats.org/officeDocument/2006/relationships/image" Target="../media/image520.png"/><Relationship Id="rId12" Type="http://schemas.openxmlformats.org/officeDocument/2006/relationships/image" Target="../media/image5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0.png"/><Relationship Id="rId11" Type="http://schemas.openxmlformats.org/officeDocument/2006/relationships/image" Target="../media/image560.png"/><Relationship Id="rId15" Type="http://schemas.openxmlformats.org/officeDocument/2006/relationships/image" Target="../media/image4.png"/><Relationship Id="rId10" Type="http://schemas.openxmlformats.org/officeDocument/2006/relationships/image" Target="../media/image550.png"/><Relationship Id="rId9" Type="http://schemas.openxmlformats.org/officeDocument/2006/relationships/image" Target="../media/image540.png"/><Relationship Id="rId14" Type="http://schemas.openxmlformats.org/officeDocument/2006/relationships/image" Target="../media/image5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621" y="1621126"/>
            <a:ext cx="9144000" cy="4139594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9-10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4-5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700" b="1" dirty="0" err="1" smtClean="0">
                <a:latin typeface="+mn-lt"/>
              </a:rPr>
              <a:t>Youtube</a:t>
            </a:r>
            <a:r>
              <a:rPr lang="en-US" sz="2700" b="1" dirty="0">
                <a:latin typeface="+mn-lt"/>
              </a:rPr>
              <a:t>: </a:t>
            </a:r>
            <a:r>
              <a:rPr lang="en-US" sz="2700" b="1" dirty="0">
                <a:latin typeface="+mn-lt"/>
                <a:hlinkClick r:id="rId2"/>
              </a:rPr>
              <a:t>https://</a:t>
            </a:r>
            <a:r>
              <a:rPr lang="en-US" sz="2700" b="1" dirty="0" smtClean="0">
                <a:latin typeface="+mn-lt"/>
                <a:hlinkClick r:id="rId2"/>
              </a:rPr>
              <a:t>youtu.be/jeD96A-1uqs</a:t>
            </a:r>
            <a:r>
              <a:rPr lang="en-US" sz="27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[2]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10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multiple</a:t>
            </a:r>
            <a:r>
              <a:rPr lang="en-US" dirty="0" smtClean="0"/>
              <a:t> masses (assume no forces in y-direction):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506031" y="2943003"/>
            <a:ext cx="3572438" cy="1152926"/>
            <a:chOff x="3506031" y="2943003"/>
            <a:chExt cx="3572438" cy="1152926"/>
          </a:xfrm>
        </p:grpSpPr>
        <p:sp>
          <p:nvSpPr>
            <p:cNvPr id="56" name="Rectangle 55"/>
            <p:cNvSpPr/>
            <p:nvPr/>
          </p:nvSpPr>
          <p:spPr>
            <a:xfrm>
              <a:off x="3506031" y="2943003"/>
              <a:ext cx="3138656" cy="11529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52860" y="3057105"/>
              <a:ext cx="3425609" cy="888329"/>
              <a:chOff x="3652860" y="3057105"/>
              <a:chExt cx="3425609" cy="888329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652860" y="3071800"/>
                <a:ext cx="1298140" cy="873634"/>
                <a:chOff x="3207248" y="3055665"/>
                <a:chExt cx="1878706" cy="87363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3207248" y="3173045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207248" y="3173045"/>
                      <a:ext cx="1302278" cy="75625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 Box 13"/>
                    <p:cNvSpPr txBox="1"/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8696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524766" y="3551172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5041968" y="3057105"/>
                <a:ext cx="2036501" cy="888329"/>
                <a:chOff x="5785084" y="3077818"/>
                <a:chExt cx="2949980" cy="8883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Text Box 13"/>
                    <p:cNvSpPr txBox="1"/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7727844" y="3610663"/>
                  <a:ext cx="982587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5840473" y="3595555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 Box 13"/>
                    <p:cNvSpPr txBox="1"/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6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495755" y="4569738"/>
                <a:ext cx="2876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755" y="4569738"/>
                <a:ext cx="2876865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18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480297" y="5504954"/>
                <a:ext cx="2761671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297" y="5504954"/>
                <a:ext cx="2761671" cy="108850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Group 73"/>
          <p:cNvGrpSpPr/>
          <p:nvPr/>
        </p:nvGrpSpPr>
        <p:grpSpPr>
          <a:xfrm>
            <a:off x="7826986" y="2960214"/>
            <a:ext cx="4137803" cy="1152926"/>
            <a:chOff x="7903186" y="2960214"/>
            <a:chExt cx="4137803" cy="1152926"/>
          </a:xfrm>
        </p:grpSpPr>
        <p:grpSp>
          <p:nvGrpSpPr>
            <p:cNvPr id="73" name="Group 72"/>
            <p:cNvGrpSpPr/>
            <p:nvPr/>
          </p:nvGrpSpPr>
          <p:grpSpPr>
            <a:xfrm>
              <a:off x="7903186" y="2960214"/>
              <a:ext cx="4137803" cy="1152926"/>
              <a:chOff x="7903186" y="2960214"/>
              <a:chExt cx="4137803" cy="1152926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8468551" y="2960214"/>
                <a:ext cx="3572438" cy="1152926"/>
                <a:chOff x="3506031" y="2943003"/>
                <a:chExt cx="3572438" cy="1152926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3506031" y="2943003"/>
                  <a:ext cx="3138656" cy="11529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3652860" y="3057105"/>
                  <a:ext cx="3425609" cy="888329"/>
                  <a:chOff x="3652860" y="3057105"/>
                  <a:chExt cx="3425609" cy="888329"/>
                </a:xfrm>
              </p:grpSpPr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3652860" y="3071800"/>
                    <a:ext cx="1298140" cy="873634"/>
                    <a:chOff x="3207248" y="3055665"/>
                    <a:chExt cx="1878706" cy="87363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8" name="Rectangle 67"/>
                        <p:cNvSpPr/>
                        <p:nvPr/>
                      </p:nvSpPr>
                      <p:spPr>
                        <a:xfrm>
                          <a:off x="3207248" y="3173045"/>
                          <a:ext cx="1302278" cy="756254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8" name="Rectangle 67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207248" y="3173045"/>
                          <a:ext cx="1302278" cy="756254"/>
                        </a:xfrm>
                        <a:prstGeom prst="rect">
                          <a:avLst/>
                        </a:prstGeom>
                        <a:blipFill>
                          <a:blip r:embed="rId20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9" name="Text Box 13"/>
                        <p:cNvSpPr txBox="1"/>
                        <p:nvPr/>
                      </p:nvSpPr>
                      <p:spPr>
                        <a:xfrm>
                          <a:off x="4586683" y="3055665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9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6683" y="3055665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1"/>
                          <a:stretch>
                            <a:fillRect r="-10870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70" name="Straight Arrow Connector 69"/>
                    <p:cNvCxnSpPr/>
                    <p:nvPr/>
                  </p:nvCxnSpPr>
                  <p:spPr>
                    <a:xfrm>
                      <a:off x="4524766" y="3551172"/>
                      <a:ext cx="561188" cy="3353"/>
                    </a:xfrm>
                    <a:prstGeom prst="straightConnector1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5041968" y="3057105"/>
                    <a:ext cx="2036501" cy="888329"/>
                    <a:chOff x="5785084" y="3077818"/>
                    <a:chExt cx="2949980" cy="888329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3" name="Rectangle 62"/>
                        <p:cNvSpPr/>
                        <p:nvPr/>
                      </p:nvSpPr>
                      <p:spPr>
                        <a:xfrm>
                          <a:off x="6410326" y="3209893"/>
                          <a:ext cx="1302278" cy="756254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3" name="Rectangle 6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410326" y="3209893"/>
                          <a:ext cx="1302278" cy="756254"/>
                        </a:xfrm>
                        <a:prstGeom prst="rect">
                          <a:avLst/>
                        </a:prstGeom>
                        <a:blipFill>
                          <a:blip r:embed="rId22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4" name="Text Box 13"/>
                        <p:cNvSpPr txBox="1"/>
                        <p:nvPr/>
                      </p:nvSpPr>
                      <p:spPr>
                        <a:xfrm>
                          <a:off x="8327280" y="3131241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4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327280" y="3131241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3"/>
                          <a:stretch>
                            <a:fillRect r="-8696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 flipV="1">
                      <a:off x="7727844" y="3610663"/>
                      <a:ext cx="982587" cy="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Arrow Connector 65"/>
                    <p:cNvCxnSpPr/>
                    <p:nvPr/>
                  </p:nvCxnSpPr>
                  <p:spPr>
                    <a:xfrm flipH="1">
                      <a:off x="5840473" y="3595555"/>
                      <a:ext cx="561188" cy="3353"/>
                    </a:xfrm>
                    <a:prstGeom prst="straightConnector1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7" name="Text Box 13"/>
                        <p:cNvSpPr txBox="1"/>
                        <p:nvPr/>
                      </p:nvSpPr>
                      <p:spPr>
                        <a:xfrm>
                          <a:off x="5785084" y="3077818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7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85084" y="3077818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4"/>
                          <a:stretch>
                            <a:fillRect r="-8696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Text Box 13"/>
                  <p:cNvSpPr txBox="1"/>
                  <p:nvPr/>
                </p:nvSpPr>
                <p:spPr>
                  <a:xfrm>
                    <a:off x="7903186" y="3095638"/>
                    <a:ext cx="281511" cy="409637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2" name="Text 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03186" y="3095638"/>
                    <a:ext cx="281511" cy="409637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r="-10870"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1" name="Straight Arrow Connector 70"/>
            <p:cNvCxnSpPr/>
            <p:nvPr/>
          </p:nvCxnSpPr>
          <p:spPr>
            <a:xfrm flipH="1" flipV="1">
              <a:off x="7932277" y="3574842"/>
              <a:ext cx="67832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856078" y="4600735"/>
                <a:ext cx="36513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078" y="4600735"/>
                <a:ext cx="3651398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906781" y="5459869"/>
                <a:ext cx="3352159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6781" y="5459869"/>
                <a:ext cx="3352159" cy="1088503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7944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5" grpId="0"/>
      <p:bldP spid="48" grpId="0"/>
      <p:bldP spid="49" grpId="0"/>
      <p:bldP spid="75" grpId="0"/>
      <p:bldP spid="76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[3]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entire system </a:t>
            </a:r>
            <a:r>
              <a:rPr lang="en-US" dirty="0" smtClean="0"/>
              <a:t>(assume no forces in y-direction):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1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12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3952456" y="2960168"/>
            <a:ext cx="5402450" cy="1152926"/>
            <a:chOff x="3506030" y="2943003"/>
            <a:chExt cx="5402450" cy="1152926"/>
          </a:xfrm>
        </p:grpSpPr>
        <p:grpSp>
          <p:nvGrpSpPr>
            <p:cNvPr id="57" name="Group 56"/>
            <p:cNvGrpSpPr/>
            <p:nvPr/>
          </p:nvGrpSpPr>
          <p:grpSpPr>
            <a:xfrm>
              <a:off x="3506030" y="2943003"/>
              <a:ext cx="4962947" cy="1152926"/>
              <a:chOff x="3506030" y="2943003"/>
              <a:chExt cx="4962947" cy="1152926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3506030" y="2943003"/>
                <a:ext cx="4962947" cy="11529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3652860" y="3057105"/>
                <a:ext cx="2719760" cy="888329"/>
                <a:chOff x="3652860" y="3057105"/>
                <a:chExt cx="2719760" cy="888329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3652860" y="3071800"/>
                  <a:ext cx="1298140" cy="873634"/>
                  <a:chOff x="3207248" y="3055665"/>
                  <a:chExt cx="1878706" cy="873634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3207248" y="3173045"/>
                        <a:ext cx="1302278" cy="756254"/>
                      </a:xfrm>
                      <a:prstGeom prst="rect">
                        <a:avLst/>
                      </a:prstGeom>
                      <a:noFill/>
                      <a:ln w="5715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400" dirty="0">
                          <a:solidFill>
                            <a:srgbClr val="FF0000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3" name="Rectangle 2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207248" y="3173045"/>
                        <a:ext cx="1302278" cy="756254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/>
                        </a:stretch>
                      </a:blipFill>
                      <a:ln w="57150"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Text Box 13"/>
                      <p:cNvSpPr txBox="1"/>
                      <p:nvPr/>
                    </p:nvSpPr>
                    <p:spPr>
                      <a:xfrm>
                        <a:off x="4586683" y="3055665"/>
                        <a:ext cx="407784" cy="409637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Text Box 1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86683" y="3055665"/>
                        <a:ext cx="407784" cy="409637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r="-8696"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4524766" y="3551172"/>
                    <a:ext cx="561188" cy="335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5041968" y="3057105"/>
                  <a:ext cx="1330652" cy="888329"/>
                  <a:chOff x="5785084" y="3077818"/>
                  <a:chExt cx="1927520" cy="888329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Rectangle 27"/>
                      <p:cNvSpPr/>
                      <p:nvPr/>
                    </p:nvSpPr>
                    <p:spPr>
                      <a:xfrm>
                        <a:off x="6410326" y="3209893"/>
                        <a:ext cx="1302278" cy="756254"/>
                      </a:xfrm>
                      <a:prstGeom prst="rect">
                        <a:avLst/>
                      </a:prstGeom>
                      <a:noFill/>
                      <a:ln w="5715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400" dirty="0">
                          <a:solidFill>
                            <a:srgbClr val="FF0000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8" name="Rectangle 2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410326" y="3209893"/>
                        <a:ext cx="1302278" cy="756254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  <a:ln w="57150"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4" name="Straight Arrow Connector 33"/>
                  <p:cNvCxnSpPr/>
                  <p:nvPr/>
                </p:nvCxnSpPr>
                <p:spPr>
                  <a:xfrm flipH="1">
                    <a:off x="5840473" y="3595555"/>
                    <a:ext cx="561188" cy="335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5" name="Text Box 13"/>
                      <p:cNvSpPr txBox="1"/>
                      <p:nvPr/>
                    </p:nvSpPr>
                    <p:spPr>
                      <a:xfrm>
                        <a:off x="5785084" y="3077818"/>
                        <a:ext cx="407784" cy="409637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5" name="Text Box 1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785084" y="3077818"/>
                        <a:ext cx="407784" cy="409637"/>
                      </a:xfrm>
                      <a:prstGeom prst="rect">
                        <a:avLst/>
                      </a:prstGeom>
                      <a:blipFill>
                        <a:blip r:embed="rId16"/>
                        <a:stretch>
                          <a:fillRect r="-8511"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grpSp>
          <p:nvGrpSpPr>
            <p:cNvPr id="60" name="Group 59"/>
            <p:cNvGrpSpPr/>
            <p:nvPr/>
          </p:nvGrpSpPr>
          <p:grpSpPr>
            <a:xfrm>
              <a:off x="6393242" y="3053821"/>
              <a:ext cx="2515238" cy="888329"/>
              <a:chOff x="4563231" y="3057105"/>
              <a:chExt cx="2515238" cy="888329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4563231" y="3071800"/>
                <a:ext cx="387767" cy="498860"/>
                <a:chOff x="4524766" y="3055665"/>
                <a:chExt cx="561188" cy="4988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9" name="Text Box 13"/>
                    <p:cNvSpPr txBox="1"/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70" name="Straight Arrow Connector 69"/>
                <p:cNvCxnSpPr/>
                <p:nvPr/>
              </p:nvCxnSpPr>
              <p:spPr>
                <a:xfrm>
                  <a:off x="4524766" y="3551172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/>
              <p:cNvGrpSpPr/>
              <p:nvPr/>
            </p:nvGrpSpPr>
            <p:grpSpPr>
              <a:xfrm>
                <a:off x="5041968" y="3057105"/>
                <a:ext cx="2036501" cy="888329"/>
                <a:chOff x="5785084" y="3077818"/>
                <a:chExt cx="2949980" cy="8883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Rectangle 6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Text Box 13"/>
                    <p:cNvSpPr txBox="1"/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4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r="-8511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27844" y="3610663"/>
                  <a:ext cx="982587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/>
                <p:nvPr/>
              </p:nvCxnSpPr>
              <p:spPr>
                <a:xfrm flipH="1">
                  <a:off x="5840473" y="3595555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 Box 13"/>
                    <p:cNvSpPr txBox="1"/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7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r="-8696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4402782" y="4602978"/>
                <a:ext cx="45126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782" y="4602978"/>
                <a:ext cx="4512621" cy="40011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389313" y="5492972"/>
                <a:ext cx="4436421" cy="1182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313" y="5492972"/>
                <a:ext cx="4436421" cy="118211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02928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8" grpId="0"/>
      <p:bldP spid="75" grpId="0"/>
      <p:bldP spid="76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/>
          </p:cNvSpPr>
          <p:nvPr/>
        </p:nvSpPr>
        <p:spPr bwMode="auto">
          <a:xfrm>
            <a:off x="826770" y="495428"/>
            <a:ext cx="608547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 (Atwood’s machine)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413194" y="1779164"/>
            <a:ext cx="2057392" cy="2513553"/>
            <a:chOff x="0" y="0"/>
            <a:chExt cx="1600200" cy="2135504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0" y="0"/>
              <a:ext cx="1600200" cy="2135504"/>
              <a:chOff x="0" y="0"/>
              <a:chExt cx="1600200" cy="2135504"/>
            </a:xfrm>
          </p:grpSpPr>
          <p:grpSp>
            <p:nvGrpSpPr>
              <p:cNvPr id="9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323850"/>
                <a:chOff x="0" y="0"/>
                <a:chExt cx="1971675" cy="257175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0" y="365"/>
                  <a:ext cx="1971683" cy="257053"/>
                </a:xfrm>
                <a:prstGeom prst="rect">
                  <a:avLst/>
                </a:prstGeom>
                <a:pattFill prst="lgConfetti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0" y="257418"/>
                  <a:ext cx="1971683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/>
              <p:cNvCxnSpPr/>
              <p:nvPr/>
            </p:nvCxnSpPr>
            <p:spPr>
              <a:xfrm flipV="1">
                <a:off x="1056926" y="877136"/>
                <a:ext cx="0" cy="598837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553158" y="924342"/>
                <a:ext cx="8643" cy="10021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523875" y="647700"/>
                <a:ext cx="552450" cy="544984"/>
                <a:chOff x="0" y="0"/>
                <a:chExt cx="2305050" cy="2305050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-1464" y="640"/>
                  <a:ext cx="2308003" cy="230464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13500000" scaled="1"/>
                  <a:tileRect/>
                </a:gra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42787" y="200301"/>
                  <a:ext cx="1998896" cy="1933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2700000" scaled="1"/>
                  <a:tileRect/>
                </a:gra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931009" y="941895"/>
                  <a:ext cx="546090" cy="53052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13500000" scaled="1"/>
                  <a:tileRect/>
                </a:gradFill>
                <a:ln w="12700">
                  <a:solidFill>
                    <a:schemeClr val="bg1">
                      <a:lumMod val="50000"/>
                      <a:alpha val="5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cxnSp>
            <p:nvCxnSpPr>
              <p:cNvPr id="13" name="Straight Connector 12"/>
              <p:cNvCxnSpPr/>
              <p:nvPr/>
            </p:nvCxnSpPr>
            <p:spPr>
              <a:xfrm flipV="1">
                <a:off x="809981" y="324155"/>
                <a:ext cx="0" cy="60018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rapezoid 13"/>
              <p:cNvSpPr/>
              <p:nvPr/>
            </p:nvSpPr>
            <p:spPr>
              <a:xfrm>
                <a:off x="971550" y="1476375"/>
                <a:ext cx="190500" cy="203835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Text Box 15"/>
              <p:cNvSpPr txBox="1"/>
              <p:nvPr/>
            </p:nvSpPr>
            <p:spPr>
              <a:xfrm>
                <a:off x="17286" y="1877896"/>
                <a:ext cx="535872" cy="25760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20 kg</a:t>
                </a:r>
              </a:p>
            </p:txBody>
          </p:sp>
          <p:sp>
            <p:nvSpPr>
              <p:cNvPr id="16" name="Text Box 16"/>
              <p:cNvSpPr txBox="1"/>
              <p:nvPr/>
            </p:nvSpPr>
            <p:spPr>
              <a:xfrm>
                <a:off x="876656" y="1658053"/>
                <a:ext cx="629711" cy="4369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sp>
          <p:nvSpPr>
            <p:cNvPr id="8" name="Trapezoid 7"/>
            <p:cNvSpPr/>
            <p:nvPr/>
          </p:nvSpPr>
          <p:spPr>
            <a:xfrm>
              <a:off x="435922" y="1925954"/>
              <a:ext cx="233244" cy="209550"/>
            </a:xfrm>
            <a:prstGeom prst="trapezoid">
              <a:avLst/>
            </a:prstGeom>
            <a:gradFill flip="none" rotWithShape="1">
              <a:gsLst>
                <a:gs pos="0">
                  <a:srgbClr val="FFFFFF"/>
                </a:gs>
                <a:gs pos="0">
                  <a:srgbClr val="E6E6E6"/>
                </a:gs>
                <a:gs pos="14000">
                  <a:srgbClr val="7D8496"/>
                </a:gs>
                <a:gs pos="87000">
                  <a:srgbClr val="E6E6E6"/>
                </a:gs>
              </a:gsLst>
              <a:lin ang="13500000" scaled="1"/>
              <a:tileRect/>
            </a:gradFill>
            <a:ln w="6350"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 extrusionH="76200" contourW="12700">
              <a:bevelT prst="angle"/>
              <a:bevelB w="139700" h="139700" prst="divot"/>
              <a:extrusionClr>
                <a:schemeClr val="bg1">
                  <a:lumMod val="75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5216933" y="1646886"/>
            <a:ext cx="64137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masses hang over a pulley by means of a massless rope.  Determine the motion of the system.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028189" y="2724525"/>
            <a:ext cx="3667197" cy="2210594"/>
            <a:chOff x="7028189" y="2724525"/>
            <a:chExt cx="3667197" cy="2210594"/>
          </a:xfrm>
        </p:grpSpPr>
        <p:grpSp>
          <p:nvGrpSpPr>
            <p:cNvPr id="42" name="Group 24"/>
            <p:cNvGrpSpPr>
              <a:grpSpLocks/>
            </p:cNvGrpSpPr>
            <p:nvPr/>
          </p:nvGrpSpPr>
          <p:grpSpPr bwMode="auto">
            <a:xfrm>
              <a:off x="9399986" y="2787232"/>
              <a:ext cx="1295400" cy="2147887"/>
              <a:chOff x="7467600" y="3338759"/>
              <a:chExt cx="1295400" cy="2147641"/>
            </a:xfrm>
          </p:grpSpPr>
          <p:grpSp>
            <p:nvGrpSpPr>
              <p:cNvPr id="45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47" name="Trapezoid 46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48" name="Straight Arrow Connector 47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grpSp>
          <p:nvGrpSpPr>
            <p:cNvPr id="51" name="Group 24"/>
            <p:cNvGrpSpPr>
              <a:grpSpLocks/>
            </p:cNvGrpSpPr>
            <p:nvPr/>
          </p:nvGrpSpPr>
          <p:grpSpPr bwMode="auto">
            <a:xfrm>
              <a:off x="7028189" y="2724525"/>
              <a:ext cx="1295400" cy="2147887"/>
              <a:chOff x="7467600" y="3338759"/>
              <a:chExt cx="1295400" cy="2147641"/>
            </a:xfrm>
          </p:grpSpPr>
          <p:grpSp>
            <p:nvGrpSpPr>
              <p:cNvPr id="54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56" name="Trapezoid 55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20 kg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7300669" y="3065630"/>
                  <a:ext cx="581025" cy="4029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</m:acc>
                      </m:oMath>
                    </m:oMathPara>
                  </a14:m>
                  <a:endParaRPr lang="en-US" altLang="en-US" sz="1800" b="1" dirty="0"/>
                </a:p>
              </p:txBody>
            </p:sp>
          </mc:Choice>
          <mc:Fallback xmlns="">
            <p:sp>
              <p:nvSpPr>
                <p:cNvPr id="52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00669" y="3065630"/>
                  <a:ext cx="581025" cy="4029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7264156" y="4337165"/>
                  <a:ext cx="58102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  <m:r>
                              <a:rPr lang="en-US" altLang="en-US" sz="1800" b="1" i="1" baseline="-25000" dirty="0" smtClean="0">
                                <a:latin typeface="Cambria Math" panose="02040503050406030204" pitchFamily="18" charset="0"/>
                              </a:rPr>
                              <m:t>𝟐𝟎</m:t>
                            </m:r>
                          </m:e>
                        </m:acc>
                      </m:oMath>
                    </m:oMathPara>
                  </a14:m>
                  <a:endParaRPr lang="en-US" altLang="en-US" sz="1800" b="1" dirty="0"/>
                </a:p>
              </p:txBody>
            </p:sp>
          </mc:Choice>
          <mc:Fallback xmlns="">
            <p:sp>
              <p:nvSpPr>
                <p:cNvPr id="53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64156" y="4337165"/>
                  <a:ext cx="581025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25"/>
              <p:cNvSpPr txBox="1">
                <a:spLocks noChangeArrowheads="1"/>
              </p:cNvSpPr>
              <p:nvPr/>
            </p:nvSpPr>
            <p:spPr bwMode="auto">
              <a:xfrm>
                <a:off x="9857756" y="3113498"/>
                <a:ext cx="581025" cy="402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acc>
                    </m:oMath>
                  </m:oMathPara>
                </a14:m>
                <a:endParaRPr lang="en-US" altLang="en-US" sz="1800" b="1" dirty="0"/>
              </a:p>
            </p:txBody>
          </p:sp>
        </mc:Choice>
        <mc:Fallback xmlns="">
          <p:sp>
            <p:nvSpPr>
              <p:cNvPr id="59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57756" y="3113498"/>
                <a:ext cx="581025" cy="4029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35"/>
              <p:cNvSpPr txBox="1">
                <a:spLocks noChangeArrowheads="1"/>
              </p:cNvSpPr>
              <p:nvPr/>
            </p:nvSpPr>
            <p:spPr bwMode="auto">
              <a:xfrm>
                <a:off x="9821243" y="4385033"/>
                <a:ext cx="58102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  <m:t>𝒘</m:t>
                          </m:r>
                          <m:r>
                            <a:rPr lang="en-US" altLang="en-US" sz="1800" b="1" i="1" baseline="-25000" dirty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acc>
                    </m:oMath>
                  </m:oMathPara>
                </a14:m>
                <a:endParaRPr lang="en-US" altLang="en-US" sz="1800" b="1" dirty="0"/>
              </a:p>
            </p:txBody>
          </p:sp>
        </mc:Choice>
        <mc:Fallback xmlns="">
          <p:sp>
            <p:nvSpPr>
              <p:cNvPr id="60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21243" y="4385033"/>
                <a:ext cx="58102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06226" y="5276354"/>
                <a:ext cx="18228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altLang="en-US" b="1" i="1" baseline="-25000" dirty="0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226" y="5276354"/>
                <a:ext cx="1822871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676" t="-4444" r="-4348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9121515" y="5276353"/>
                <a:ext cx="14534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altLang="en-US" b="1" i="1" baseline="-25000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en-US" b="1" i="1" baseline="-25000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515" y="5276353"/>
                <a:ext cx="1453410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3347" r="-167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592591" y="5666144"/>
            <a:ext cx="27927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 20 kg block moves downward)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96319" y="169556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Atwood’s Machine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24218" y="1408685"/>
            <a:ext cx="9249480" cy="2635668"/>
            <a:chOff x="528606" y="1167218"/>
            <a:chExt cx="9249517" cy="2634415"/>
          </a:xfrm>
        </p:grpSpPr>
        <p:grpSp>
          <p:nvGrpSpPr>
            <p:cNvPr id="15366" name="Group 4"/>
            <p:cNvGrpSpPr>
              <a:grpSpLocks/>
            </p:cNvGrpSpPr>
            <p:nvPr/>
          </p:nvGrpSpPr>
          <p:grpSpPr bwMode="auto">
            <a:xfrm>
              <a:off x="528606" y="1289274"/>
              <a:ext cx="2057400" cy="2512359"/>
              <a:chOff x="0" y="0"/>
              <a:chExt cx="1600200" cy="2135504"/>
            </a:xfrm>
          </p:grpSpPr>
          <p:grpSp>
            <p:nvGrpSpPr>
              <p:cNvPr id="15368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2135504"/>
                <a:chOff x="0" y="0"/>
                <a:chExt cx="1600200" cy="2135504"/>
              </a:xfrm>
            </p:grpSpPr>
            <p:grpSp>
              <p:nvGrpSpPr>
                <p:cNvPr id="15372" name="Group 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00200" cy="323850"/>
                  <a:chOff x="0" y="0"/>
                  <a:chExt cx="1971675" cy="257175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0" y="365"/>
                    <a:ext cx="1971683" cy="257053"/>
                  </a:xfrm>
                  <a:prstGeom prst="rect">
                    <a:avLst/>
                  </a:prstGeom>
                  <a:pattFill prst="lgConfetti">
                    <a:fgClr>
                      <a:schemeClr val="accent1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0" y="257418"/>
                    <a:ext cx="1971683" cy="0"/>
                  </a:xfrm>
                  <a:prstGeom prst="line">
                    <a:avLst/>
                  </a:prstGeom>
                  <a:ln w="317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1056926" y="877136"/>
                  <a:ext cx="0" cy="598837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553158" y="924342"/>
                  <a:ext cx="8643" cy="10021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375" name="Group 11"/>
                <p:cNvGrpSpPr>
                  <a:grpSpLocks/>
                </p:cNvGrpSpPr>
                <p:nvPr/>
              </p:nvGrpSpPr>
              <p:grpSpPr bwMode="auto">
                <a:xfrm>
                  <a:off x="523875" y="647700"/>
                  <a:ext cx="552450" cy="544984"/>
                  <a:chOff x="0" y="0"/>
                  <a:chExt cx="2305050" cy="2305050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-1464" y="640"/>
                    <a:ext cx="2308003" cy="23046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142787" y="200301"/>
                    <a:ext cx="1998896" cy="193384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931009" y="941895"/>
                    <a:ext cx="546090" cy="53052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  <a:alpha val="58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cxnSp>
              <p:nvCxnSpPr>
                <p:cNvPr id="13" name="Straight Connector 12"/>
                <p:cNvCxnSpPr/>
                <p:nvPr/>
              </p:nvCxnSpPr>
              <p:spPr>
                <a:xfrm flipV="1">
                  <a:off x="809981" y="324155"/>
                  <a:ext cx="0" cy="600186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rapezoid 13"/>
                <p:cNvSpPr/>
                <p:nvPr/>
              </p:nvSpPr>
              <p:spPr>
                <a:xfrm>
                  <a:off x="971550" y="1476375"/>
                  <a:ext cx="190500" cy="203835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" name="Text Box 15"/>
                <p:cNvSpPr txBox="1"/>
                <p:nvPr/>
              </p:nvSpPr>
              <p:spPr>
                <a:xfrm>
                  <a:off x="17286" y="1877896"/>
                  <a:ext cx="535872" cy="257608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20 kg</a:t>
                  </a:r>
                </a:p>
              </p:txBody>
            </p:sp>
            <p:sp>
              <p:nvSpPr>
                <p:cNvPr id="16" name="Text Box 16"/>
                <p:cNvSpPr txBox="1"/>
                <p:nvPr/>
              </p:nvSpPr>
              <p:spPr>
                <a:xfrm>
                  <a:off x="876656" y="1658053"/>
                  <a:ext cx="629711" cy="43698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10 kg</a:t>
                  </a:r>
                </a:p>
              </p:txBody>
            </p:sp>
          </p:grpSp>
          <p:sp>
            <p:nvSpPr>
              <p:cNvPr id="8" name="Trapezoid 7"/>
              <p:cNvSpPr/>
              <p:nvPr/>
            </p:nvSpPr>
            <p:spPr>
              <a:xfrm>
                <a:off x="435922" y="1925954"/>
                <a:ext cx="233244" cy="2095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 extrusionH="76200" contourW="12700">
                <a:bevelT prst="angle"/>
                <a:bevelB w="139700" h="139700" prst="divot"/>
                <a:extrusionClr>
                  <a:schemeClr val="bg1">
                    <a:lumMod val="75000"/>
                  </a:schemeClr>
                </a:extrusionClr>
                <a:contourClr>
                  <a:schemeClr val="bg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367" name="TextBox 22"/>
            <p:cNvSpPr txBox="1">
              <a:spLocks noChangeArrowheads="1"/>
            </p:cNvSpPr>
            <p:nvPr/>
          </p:nvSpPr>
          <p:spPr bwMode="auto">
            <a:xfrm>
              <a:off x="3760903" y="1167218"/>
              <a:ext cx="60172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Two masses hang over a pulley by means of a massless rope.  Determine the motion of the system.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572000" y="2168606"/>
            <a:ext cx="739269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Conceptual approach: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Clearly the 20 kg object is falling and the 10 kg object is rising.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If the 20kg object were only a 10 kg object then the system would be in equilibrium.  So the effect is that there is an extra 10 kg hanging on the left side.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This provides a net force of 10(9.8) = 98 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This 98 N force acts on both masses (they both move due to this extra mass)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6595820" y="4957656"/>
          <a:ext cx="2057400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4" imgW="952087" imgH="723586" progId="Equation.3">
                  <p:embed/>
                </p:oleObj>
              </mc:Choice>
              <mc:Fallback>
                <p:oleObj name="Equation" r:id="rId4" imgW="952087" imgH="723586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820" y="4957656"/>
                        <a:ext cx="2057400" cy="156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694098" y="4856671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73659" y="4931776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61098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28234" y="101602"/>
            <a:ext cx="10515600" cy="1325563"/>
          </a:xfrm>
        </p:spPr>
        <p:txBody>
          <a:bodyPr/>
          <a:lstStyle/>
          <a:p>
            <a:pPr eaLnBrk="1" hangingPunct="1"/>
            <a:r>
              <a:rPr lang="en-US" altLang="en-US" dirty="0"/>
              <a:t>Atwood’s Machine contd.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205198" y="1326526"/>
            <a:ext cx="6321648" cy="2980362"/>
            <a:chOff x="481419" y="1013152"/>
            <a:chExt cx="6321197" cy="2981056"/>
          </a:xfrm>
        </p:grpSpPr>
        <p:grpSp>
          <p:nvGrpSpPr>
            <p:cNvPr id="16402" name="Group 3"/>
            <p:cNvGrpSpPr>
              <a:grpSpLocks/>
            </p:cNvGrpSpPr>
            <p:nvPr/>
          </p:nvGrpSpPr>
          <p:grpSpPr bwMode="auto">
            <a:xfrm>
              <a:off x="481419" y="1481849"/>
              <a:ext cx="2057400" cy="2512359"/>
              <a:chOff x="0" y="0"/>
              <a:chExt cx="1600200" cy="2135504"/>
            </a:xfrm>
          </p:grpSpPr>
          <p:grpSp>
            <p:nvGrpSpPr>
              <p:cNvPr id="16404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2135504"/>
                <a:chOff x="0" y="0"/>
                <a:chExt cx="1600200" cy="2135504"/>
              </a:xfrm>
            </p:grpSpPr>
            <p:grpSp>
              <p:nvGrpSpPr>
                <p:cNvPr id="16408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00200" cy="323850"/>
                  <a:chOff x="0" y="0"/>
                  <a:chExt cx="1971675" cy="257175"/>
                </a:xfrm>
              </p:grpSpPr>
              <p:sp>
                <p:nvSpPr>
                  <p:cNvPr id="18" name="Rectangle 17"/>
                  <p:cNvSpPr/>
                  <p:nvPr/>
                </p:nvSpPr>
                <p:spPr>
                  <a:xfrm>
                    <a:off x="0" y="236"/>
                    <a:ext cx="1971534" cy="257235"/>
                  </a:xfrm>
                  <a:prstGeom prst="rect">
                    <a:avLst/>
                  </a:prstGeom>
                  <a:pattFill prst="lgConfetti">
                    <a:fgClr>
                      <a:schemeClr val="accent1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0" y="257471"/>
                    <a:ext cx="1971534" cy="0"/>
                  </a:xfrm>
                  <a:prstGeom prst="line">
                    <a:avLst/>
                  </a:prstGeom>
                  <a:ln w="317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" name="Straight Connector 7"/>
                <p:cNvCxnSpPr/>
                <p:nvPr/>
              </p:nvCxnSpPr>
              <p:spPr>
                <a:xfrm flipV="1">
                  <a:off x="1056847" y="876245"/>
                  <a:ext cx="0" cy="600611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553116" y="923484"/>
                  <a:ext cx="8642" cy="1002819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411" name="Group 9"/>
                <p:cNvGrpSpPr>
                  <a:grpSpLocks/>
                </p:cNvGrpSpPr>
                <p:nvPr/>
              </p:nvGrpSpPr>
              <p:grpSpPr bwMode="auto">
                <a:xfrm>
                  <a:off x="523875" y="647700"/>
                  <a:ext cx="552450" cy="544984"/>
                  <a:chOff x="0" y="0"/>
                  <a:chExt cx="2305050" cy="2305050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-1629" y="1891"/>
                    <a:ext cx="2307828" cy="238049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142610" y="201694"/>
                    <a:ext cx="1998744" cy="200942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930773" y="943813"/>
                    <a:ext cx="546049" cy="53089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  <a:alpha val="58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809920" y="324222"/>
                  <a:ext cx="0" cy="599262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rapezoid 11"/>
                <p:cNvSpPr/>
                <p:nvPr/>
              </p:nvSpPr>
              <p:spPr>
                <a:xfrm>
                  <a:off x="971550" y="1476375"/>
                  <a:ext cx="190500" cy="203835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" name="Text Box 15"/>
                <p:cNvSpPr txBox="1"/>
                <p:nvPr/>
              </p:nvSpPr>
              <p:spPr>
                <a:xfrm>
                  <a:off x="17285" y="1877714"/>
                  <a:ext cx="535831" cy="257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20 kg</a:t>
                  </a:r>
                </a:p>
              </p:txBody>
            </p:sp>
            <p:sp>
              <p:nvSpPr>
                <p:cNvPr id="14" name="Text Box 16"/>
                <p:cNvSpPr txBox="1"/>
                <p:nvPr/>
              </p:nvSpPr>
              <p:spPr>
                <a:xfrm>
                  <a:off x="876590" y="1657714"/>
                  <a:ext cx="629663" cy="43729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10 kg</a:t>
                  </a:r>
                </a:p>
              </p:txBody>
            </p:sp>
          </p:grpSp>
          <p:sp>
            <p:nvSpPr>
              <p:cNvPr id="6" name="Trapezoid 5"/>
              <p:cNvSpPr/>
              <p:nvPr/>
            </p:nvSpPr>
            <p:spPr>
              <a:xfrm>
                <a:off x="435922" y="1925954"/>
                <a:ext cx="233244" cy="2095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 extrusionH="76200" contourW="12700">
                <a:bevelT prst="angle"/>
                <a:bevelB w="139700" h="139700" prst="divot"/>
                <a:extrusionClr>
                  <a:schemeClr val="bg1">
                    <a:lumMod val="75000"/>
                  </a:schemeClr>
                </a:extrusionClr>
                <a:contourClr>
                  <a:schemeClr val="bg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403" name="TextBox 19"/>
            <p:cNvSpPr txBox="1">
              <a:spLocks noChangeArrowheads="1"/>
            </p:cNvSpPr>
            <p:nvPr/>
          </p:nvSpPr>
          <p:spPr bwMode="auto">
            <a:xfrm>
              <a:off x="3449816" y="1013152"/>
              <a:ext cx="3352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What is the tension in the rope?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267200" y="1925639"/>
            <a:ext cx="74185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Conceptual approach: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The entire system is accelerating at the rate of 3.26m/s</a:t>
            </a:r>
            <a:r>
              <a:rPr lang="en-US" sz="2000" baseline="30000" dirty="0"/>
              <a:t>2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On the 10kg object, the tension force provided by the string must be larger than the 10kg object’s weight.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Newton’s 2</a:t>
            </a:r>
            <a:r>
              <a:rPr lang="en-US" sz="2000" baseline="30000" dirty="0"/>
              <a:t>nd</a:t>
            </a:r>
            <a:r>
              <a:rPr lang="en-US" sz="2000" dirty="0"/>
              <a:t> Law says:</a:t>
            </a:r>
          </a:p>
          <a:p>
            <a:pPr>
              <a:defRPr/>
            </a:pPr>
            <a:endParaRPr lang="en-US" sz="2000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4631246" y="3842545"/>
          <a:ext cx="2895600" cy="210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4" imgW="1358900" imgH="990600" progId="Equation.3">
                  <p:embed/>
                </p:oleObj>
              </mc:Choice>
              <mc:Fallback>
                <p:oleObj name="Equation" r:id="rId4" imgW="1358900" imgH="990600" progId="Equation.3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1246" y="3842545"/>
                        <a:ext cx="2895600" cy="210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8874581" y="3842545"/>
            <a:ext cx="1295400" cy="2147887"/>
            <a:chOff x="7467600" y="3338759"/>
            <a:chExt cx="1295400" cy="2147641"/>
          </a:xfrm>
        </p:grpSpPr>
        <p:grpSp>
          <p:nvGrpSpPr>
            <p:cNvPr id="16392" name="Group 24"/>
            <p:cNvGrpSpPr>
              <a:grpSpLocks/>
            </p:cNvGrpSpPr>
            <p:nvPr/>
          </p:nvGrpSpPr>
          <p:grpSpPr bwMode="auto">
            <a:xfrm>
              <a:off x="7467600" y="3338759"/>
              <a:ext cx="1295400" cy="2147641"/>
              <a:chOff x="7467600" y="3338759"/>
              <a:chExt cx="1295400" cy="2147641"/>
            </a:xfrm>
          </p:grpSpPr>
          <p:grpSp>
            <p:nvGrpSpPr>
              <p:cNvPr id="16395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24" name="Trapezoid 23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cxnSp>
              <p:nvCxnSpPr>
                <p:cNvPr id="4" name="Straight Arrow Connector 3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US" sz="14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sp>
          <p:nvSpPr>
            <p:cNvPr id="16393" name="TextBox 25"/>
            <p:cNvSpPr txBox="1">
              <a:spLocks noChangeArrowheads="1"/>
            </p:cNvSpPr>
            <p:nvPr/>
          </p:nvSpPr>
          <p:spPr bwMode="auto">
            <a:xfrm>
              <a:off x="7740080" y="3679825"/>
              <a:ext cx="5810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T</a:t>
              </a:r>
            </a:p>
          </p:txBody>
        </p:sp>
        <p:sp>
          <p:nvSpPr>
            <p:cNvPr id="16394" name="TextBox 35"/>
            <p:cNvSpPr txBox="1">
              <a:spLocks noChangeArrowheads="1"/>
            </p:cNvSpPr>
            <p:nvPr/>
          </p:nvSpPr>
          <p:spPr bwMode="auto">
            <a:xfrm>
              <a:off x="7703567" y="4951214"/>
              <a:ext cx="5810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W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14</a:t>
            </a:fld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762733" y="3734892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54541" y="3734587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47765" y="3734587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75096" y="4363105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432507" y="4274654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962589" y="4294232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080216" y="4834669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5375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 bldLvl="5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05_32Fig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6836664" y="1933956"/>
            <a:ext cx="340614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</a:t>
            </a:r>
          </a:p>
        </p:txBody>
      </p:sp>
      <p:pic>
        <p:nvPicPr>
          <p:cNvPr id="6" name="Picture 9" descr="05_39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6"/>
          <a:stretch>
            <a:fillRect/>
          </a:stretch>
        </p:blipFill>
        <p:spPr bwMode="auto">
          <a:xfrm>
            <a:off x="1211766" y="1933956"/>
            <a:ext cx="4800600" cy="304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8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962443" y="1150657"/>
            <a:ext cx="10391357" cy="10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Block A, with mass </a:t>
            </a:r>
            <a:r>
              <a:rPr lang="en-US" altLang="en-US" sz="2160" b="1" dirty="0">
                <a:latin typeface="Arial" panose="020B0604020202020204" pitchFamily="34" charset="0"/>
              </a:rPr>
              <a:t>4.0 kg</a:t>
            </a:r>
            <a:r>
              <a:rPr lang="en-US" altLang="en-US" sz="2160" dirty="0">
                <a:latin typeface="Arial" panose="020B0604020202020204" pitchFamily="34" charset="0"/>
              </a:rPr>
              <a:t>, sits on a frictionless table. Block B, with mass </a:t>
            </a:r>
            <a:r>
              <a:rPr lang="en-US" altLang="en-US" sz="2160" b="1" dirty="0">
                <a:latin typeface="Arial" panose="020B0604020202020204" pitchFamily="34" charset="0"/>
              </a:rPr>
              <a:t>2.0 kg</a:t>
            </a:r>
            <a:r>
              <a:rPr lang="en-US" altLang="en-US" sz="2160" dirty="0">
                <a:latin typeface="Arial" panose="020B0604020202020204" pitchFamily="34" charset="0"/>
              </a:rPr>
              <a:t>, hangs from a rope connected through a pulley to block A. What is the acceleration of block A?</a:t>
            </a:r>
          </a:p>
        </p:txBody>
      </p:sp>
      <p:pic>
        <p:nvPicPr>
          <p:cNvPr id="44039" name="Picture 7" descr="5 fig from auth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27" y="3022634"/>
            <a:ext cx="4286226" cy="259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788348" y="2126326"/>
            <a:ext cx="2449309" cy="2021640"/>
            <a:chOff x="5788348" y="2126326"/>
            <a:chExt cx="2449309" cy="2021640"/>
          </a:xfrm>
        </p:grpSpPr>
        <p:grpSp>
          <p:nvGrpSpPr>
            <p:cNvPr id="5" name="Group 4"/>
            <p:cNvGrpSpPr/>
            <p:nvPr/>
          </p:nvGrpSpPr>
          <p:grpSpPr>
            <a:xfrm>
              <a:off x="6973593" y="2126326"/>
              <a:ext cx="1264064" cy="2021640"/>
              <a:chOff x="10570594" y="494796"/>
              <a:chExt cx="1264064" cy="2021640"/>
            </a:xfrm>
          </p:grpSpPr>
          <p:grpSp>
            <p:nvGrpSpPr>
              <p:cNvPr id="7" name="Group 6"/>
              <p:cNvGrpSpPr/>
              <p:nvPr/>
            </p:nvGrpSpPr>
            <p:grpSpPr>
              <a:xfrm rot="16200000">
                <a:off x="10985075" y="1072408"/>
                <a:ext cx="152400" cy="836606"/>
                <a:chOff x="5218930" y="4666528"/>
                <a:chExt cx="152400" cy="836606"/>
              </a:xfrm>
            </p:grpSpPr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5298212" y="4829088"/>
                  <a:ext cx="0" cy="674046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Oval 1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10952310" y="1525522"/>
                    <a:ext cx="38048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2310" y="1525522"/>
                    <a:ext cx="38048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" name="Group 9"/>
              <p:cNvGrpSpPr/>
              <p:nvPr/>
            </p:nvGrpSpPr>
            <p:grpSpPr>
              <a:xfrm>
                <a:off x="10653132" y="651110"/>
                <a:ext cx="152400" cy="1588446"/>
                <a:chOff x="5218930" y="3914688"/>
                <a:chExt cx="152400" cy="1588446"/>
              </a:xfrm>
            </p:grpSpPr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5298212" y="4829088"/>
                  <a:ext cx="0" cy="674046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V="1">
                  <a:off x="5303292" y="3914688"/>
                  <a:ext cx="0" cy="762000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10570594" y="2147104"/>
                    <a:ext cx="126406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70594" y="2147104"/>
                    <a:ext cx="1264064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10781462" y="494796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81462" y="494796"/>
                    <a:ext cx="374590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TextBox 23"/>
            <p:cNvSpPr txBox="1"/>
            <p:nvPr/>
          </p:nvSpPr>
          <p:spPr>
            <a:xfrm>
              <a:off x="5788348" y="2199806"/>
              <a:ext cx="893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A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935367" y="2190313"/>
            <a:ext cx="2565211" cy="1822028"/>
            <a:chOff x="8276872" y="2049058"/>
            <a:chExt cx="2565211" cy="1822028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9504017" y="3121281"/>
              <a:ext cx="0" cy="67404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9509097" y="220688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9424735" y="295872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9546215" y="3501754"/>
                  <a:ext cx="129586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6215" y="3501754"/>
                  <a:ext cx="1295868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9568305" y="2263927"/>
                  <a:ext cx="3804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8305" y="2263927"/>
                  <a:ext cx="3804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8276872" y="2049058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491214" y="4481490"/>
                <a:ext cx="16423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214" y="4481490"/>
                <a:ext cx="1642309" cy="276999"/>
              </a:xfrm>
              <a:prstGeom prst="rect">
                <a:avLst/>
              </a:prstGeom>
              <a:blipFill>
                <a:blip r:embed="rId12"/>
                <a:stretch>
                  <a:fillRect l="-2974" r="-1859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000359" y="4466249"/>
                <a:ext cx="23971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359" y="4466249"/>
                <a:ext cx="2397130" cy="276999"/>
              </a:xfrm>
              <a:prstGeom prst="rect">
                <a:avLst/>
              </a:prstGeom>
              <a:blipFill>
                <a:blip r:embed="rId13"/>
                <a:stretch>
                  <a:fillRect l="-1777" r="-761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7438168" y="4773729"/>
            <a:ext cx="2452592" cy="25778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056252" y="5042501"/>
                <a:ext cx="21313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252" y="5042501"/>
                <a:ext cx="2131353" cy="276999"/>
              </a:xfrm>
              <a:prstGeom prst="rect">
                <a:avLst/>
              </a:prstGeom>
              <a:blipFill>
                <a:blip r:embed="rId14"/>
                <a:stretch>
                  <a:fillRect l="-1433" r="-1433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056251" y="5651652"/>
                <a:ext cx="270050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251" y="5651652"/>
                <a:ext cx="2700504" cy="276999"/>
              </a:xfrm>
              <a:prstGeom prst="rect">
                <a:avLst/>
              </a:prstGeom>
              <a:blipFill>
                <a:blip r:embed="rId15"/>
                <a:stretch>
                  <a:fillRect l="-2483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9000359" y="6088216"/>
                <a:ext cx="2084417" cy="615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 baseline="-2500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359" y="6088216"/>
                <a:ext cx="2084417" cy="61587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16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89014" y="2699866"/>
            <a:ext cx="6369350" cy="3761358"/>
            <a:chOff x="589014" y="2699866"/>
            <a:chExt cx="6369350" cy="3761358"/>
          </a:xfrm>
        </p:grpSpPr>
        <p:cxnSp>
          <p:nvCxnSpPr>
            <p:cNvPr id="34" name="Curved Connector 33"/>
            <p:cNvCxnSpPr/>
            <p:nvPr/>
          </p:nvCxnSpPr>
          <p:spPr>
            <a:xfrm>
              <a:off x="2727960" y="3001733"/>
              <a:ext cx="1677937" cy="855289"/>
            </a:xfrm>
            <a:prstGeom prst="curvedConnector3">
              <a:avLst>
                <a:gd name="adj1" fmla="val 99954"/>
              </a:avLst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3530528" y="2699866"/>
                  <a:ext cx="8735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0528" y="2699866"/>
                  <a:ext cx="873580" cy="40011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589014" y="6061114"/>
                  <a:ext cx="63693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rgbClr val="0070C0"/>
                      </a:solidFill>
                    </a:rPr>
                    <a:t>* The direction of the rope is defined as the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sz="2000" b="0" i="0" dirty="0" smtClean="0">
                      <a:solidFill>
                        <a:srgbClr val="0070C0"/>
                      </a:solidFill>
                      <a:latin typeface="+mj-lt"/>
                    </a:rPr>
                    <a:t>-axis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014" y="6061114"/>
                  <a:ext cx="6369350" cy="400110"/>
                </a:xfrm>
                <a:prstGeom prst="rect">
                  <a:avLst/>
                </a:prstGeom>
                <a:blipFill>
                  <a:blip r:embed="rId18"/>
                  <a:stretch>
                    <a:fillRect l="-1054" t="-7576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09271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7" grpId="0"/>
      <p:bldP spid="28" grpId="0"/>
      <p:bldP spid="17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496034" cy="125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cave explorer trapped at the bottom of a cavern weighs </a:t>
            </a:r>
            <a:r>
              <a:rPr lang="en-US" sz="2200" b="1" dirty="0"/>
              <a:t>520 N</a:t>
            </a:r>
            <a:r>
              <a:rPr lang="en-US" sz="2200" dirty="0"/>
              <a:t>. A helicopter is using a rope to pull the explorer out. If the maximum tension of the rope is </a:t>
            </a:r>
            <a:r>
              <a:rPr lang="en-US" sz="2200" b="1" dirty="0"/>
              <a:t>569 N</a:t>
            </a:r>
            <a:r>
              <a:rPr lang="en-US" sz="2200" dirty="0"/>
              <a:t>, and the cavern is </a:t>
            </a:r>
            <a:r>
              <a:rPr lang="en-US" sz="2200" b="1" dirty="0"/>
              <a:t>35.1 m</a:t>
            </a:r>
            <a:r>
              <a:rPr lang="en-US" sz="2200" dirty="0"/>
              <a:t> deep, what is the shortest time in which the explorer can be pulled out of the cavern?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1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570036" y="2594804"/>
            <a:ext cx="1124083" cy="3287865"/>
            <a:chOff x="10026880" y="2329117"/>
            <a:chExt cx="576776" cy="1687030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10530538" y="3247431"/>
              <a:ext cx="0" cy="67404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10535618" y="233303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10451256" y="308487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0026880" y="3646815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6880" y="3646815"/>
                  <a:ext cx="414216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10076666" y="2329117"/>
                  <a:ext cx="380489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6666" y="2329117"/>
                  <a:ext cx="380489" cy="402931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704097" y="2309649"/>
                <a:ext cx="6540283" cy="40527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[up] T = 569 N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[down]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=520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  ⇒     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520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kg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=53.1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kg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net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=569−520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=49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net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49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53.1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= 0.923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b="0" dirty="0"/>
                  <a:t>	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⇒35.1=0+0+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0.923</m:t>
                        </m:r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>
                  <a:spcAft>
                    <a:spcPts val="1200"/>
                  </a:spcAft>
                </a:pPr>
                <a:r>
                  <a:rPr lang="en-US" sz="2000" b="0" dirty="0"/>
                  <a:t>	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2×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35.1</m:t>
                            </m:r>
                          </m:num>
                          <m:den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0.923</m:t>
                            </m:r>
                          </m:den>
                        </m:f>
                      </m:e>
                    </m:ra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097" y="2309649"/>
                <a:ext cx="6540283" cy="4052776"/>
              </a:xfrm>
              <a:prstGeom prst="rect">
                <a:avLst/>
              </a:prstGeom>
              <a:blipFill>
                <a:blip r:embed="rId16"/>
                <a:stretch>
                  <a:fillRect l="-744" t="-75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6303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nimBg="1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419100"/>
            <a:ext cx="103632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Problem 2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561095" y="1562100"/>
            <a:ext cx="7772400" cy="2247900"/>
            <a:chOff x="1066800" y="914400"/>
            <a:chExt cx="7772400" cy="2247901"/>
          </a:xfrm>
        </p:grpSpPr>
        <p:grpSp>
          <p:nvGrpSpPr>
            <p:cNvPr id="12293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2297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35854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2302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303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15" name="Straight Connector 14"/>
              <p:cNvCxnSpPr/>
              <p:nvPr/>
            </p:nvCxnSpPr>
            <p:spPr>
              <a:xfrm rot="10800000">
                <a:off x="1066800" y="2514601"/>
                <a:ext cx="70104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1066800" y="2438401"/>
                <a:ext cx="7010400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ight Arrow 17"/>
              <p:cNvSpPr/>
              <p:nvPr/>
            </p:nvSpPr>
            <p:spPr>
              <a:xfrm>
                <a:off x="7696200" y="1981200"/>
                <a:ext cx="1143000" cy="2286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294" name="TextBox 18"/>
            <p:cNvSpPr txBox="1">
              <a:spLocks noChangeArrowheads="1"/>
            </p:cNvSpPr>
            <p:nvPr/>
          </p:nvSpPr>
          <p:spPr bwMode="auto">
            <a:xfrm>
              <a:off x="64008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2295" name="TextBox 19"/>
            <p:cNvSpPr txBox="1">
              <a:spLocks noChangeArrowheads="1"/>
            </p:cNvSpPr>
            <p:nvPr/>
          </p:nvSpPr>
          <p:spPr bwMode="auto">
            <a:xfrm>
              <a:off x="44196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296" name="TextBox 20"/>
            <p:cNvSpPr txBox="1">
              <a:spLocks noChangeArrowheads="1"/>
            </p:cNvSpPr>
            <p:nvPr/>
          </p:nvSpPr>
          <p:spPr bwMode="auto">
            <a:xfrm>
              <a:off x="16764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937288" y="3825081"/>
            <a:ext cx="8534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Three railroad cars are being pulled with a force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12,000 N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 Car 1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car 2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and car 3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5000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 Neglecting friction, what is the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acceleration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of the train and what is the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force between car 2 and 3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3438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Solution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456844" y="4876800"/>
          <a:ext cx="415607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4" imgW="1968500" imgH="685800" progId="Equation.3">
                  <p:embed/>
                </p:oleObj>
              </mc:Choice>
              <mc:Fallback>
                <p:oleObj name="Equation" r:id="rId4" imgW="1968500" imgH="6858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6844" y="4876800"/>
                        <a:ext cx="4156075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ChangeArrowheads="1"/>
              </p:cNvSpPr>
              <p:nvPr/>
            </p:nvSpPr>
            <p:spPr bwMode="auto">
              <a:xfrm>
                <a:off x="6960031" y="4343400"/>
                <a:ext cx="4114800" cy="1692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000" dirty="0" smtClean="0">
                    <a:solidFill>
                      <a:srgbClr val="000000"/>
                    </a:solidFill>
                    <a:latin typeface="+mn-lt"/>
                  </a:rPr>
                  <a:t>Car 3 we already know is accelerating at 1.2 m/s</a:t>
                </a:r>
                <a:r>
                  <a:rPr lang="en-US" altLang="en-US" sz="2000" baseline="30000" dirty="0">
                    <a:solidFill>
                      <a:srgbClr val="000000"/>
                    </a:solidFill>
                    <a:latin typeface="+mn-lt"/>
                  </a:rPr>
                  <a:t>2</a:t>
                </a:r>
                <a:r>
                  <a:rPr lang="en-US" altLang="en-US" sz="2000" dirty="0">
                    <a:solidFill>
                      <a:srgbClr val="000000"/>
                    </a:solidFill>
                    <a:latin typeface="+mn-lt"/>
                  </a:rPr>
                  <a:t> so it must have a net force acting on it (provided by Car 2) of: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 dirty="0">
                  <a:solidFill>
                    <a:srgbClr val="000000"/>
                  </a:solidFill>
                  <a:latin typeface="+mn-lt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</a:t>
                </a:r>
                <a:r>
                  <a:rPr lang="en-US" alt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 = 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5000(1.2) = 6000 N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31" y="4343400"/>
                <a:ext cx="4114800" cy="1692771"/>
              </a:xfrm>
              <a:prstGeom prst="rect">
                <a:avLst/>
              </a:prstGeom>
              <a:blipFill>
                <a:blip r:embed="rId8"/>
                <a:stretch>
                  <a:fillRect l="-2074" t="-2166" r="-2222" b="-722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1201712" y="823914"/>
            <a:ext cx="4192588" cy="1468437"/>
            <a:chOff x="1066800" y="914400"/>
            <a:chExt cx="7772400" cy="2247901"/>
          </a:xfrm>
        </p:grpSpPr>
        <p:grpSp>
          <p:nvGrpSpPr>
            <p:cNvPr id="13346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3350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16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3355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599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56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13" name="Straight Connector 12"/>
              <p:cNvCxnSpPr/>
              <p:nvPr/>
            </p:nvCxnSpPr>
            <p:spPr>
              <a:xfrm rot="10800000">
                <a:off x="1066800" y="2513448"/>
                <a:ext cx="7010168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0800000">
                <a:off x="1066800" y="2438112"/>
                <a:ext cx="7010168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ight Arrow 14"/>
              <p:cNvSpPr/>
              <p:nvPr/>
            </p:nvSpPr>
            <p:spPr>
              <a:xfrm>
                <a:off x="7697325" y="1981241"/>
                <a:ext cx="1141875" cy="22843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47" name="TextBox 18"/>
            <p:cNvSpPr txBox="1">
              <a:spLocks noChangeArrowheads="1"/>
            </p:cNvSpPr>
            <p:nvPr/>
          </p:nvSpPr>
          <p:spPr bwMode="auto">
            <a:xfrm>
              <a:off x="6400799" y="1230193"/>
              <a:ext cx="1036819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348" name="TextBox 19"/>
            <p:cNvSpPr txBox="1">
              <a:spLocks noChangeArrowheads="1"/>
            </p:cNvSpPr>
            <p:nvPr/>
          </p:nvSpPr>
          <p:spPr bwMode="auto">
            <a:xfrm>
              <a:off x="4252210" y="1223505"/>
              <a:ext cx="1274165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349" name="TextBox 20"/>
            <p:cNvSpPr txBox="1">
              <a:spLocks noChangeArrowheads="1"/>
            </p:cNvSpPr>
            <p:nvPr/>
          </p:nvSpPr>
          <p:spPr bwMode="auto">
            <a:xfrm>
              <a:off x="2171075" y="1068952"/>
              <a:ext cx="1046813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98106" y="981076"/>
            <a:ext cx="4170362" cy="2147364"/>
            <a:chOff x="246811" y="981047"/>
            <a:chExt cx="4170180" cy="2147810"/>
          </a:xfrm>
        </p:grpSpPr>
        <p:sp>
          <p:nvSpPr>
            <p:cNvPr id="19" name="Rectangle 18"/>
            <p:cNvSpPr/>
            <p:nvPr/>
          </p:nvSpPr>
          <p:spPr>
            <a:xfrm>
              <a:off x="246811" y="981047"/>
              <a:ext cx="3393927" cy="793915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45" name="TextBox 19"/>
            <p:cNvSpPr txBox="1">
              <a:spLocks noChangeArrowheads="1"/>
            </p:cNvSpPr>
            <p:nvPr/>
          </p:nvSpPr>
          <p:spPr bwMode="auto">
            <a:xfrm>
              <a:off x="394136" y="2205335"/>
              <a:ext cx="4022855" cy="923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Think of all three cars as a single object whose mass is equivalent to the total masses of the three cars.</a:t>
              </a: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25119" y="3424238"/>
            <a:ext cx="40497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 free body diagram would indicate only one force if we neglect frictional forces</a:t>
            </a:r>
          </a:p>
        </p:txBody>
      </p:sp>
      <p:grpSp>
        <p:nvGrpSpPr>
          <p:cNvPr id="26" name="Group 26"/>
          <p:cNvGrpSpPr>
            <a:grpSpLocks/>
          </p:cNvGrpSpPr>
          <p:nvPr/>
        </p:nvGrpSpPr>
        <p:grpSpPr bwMode="auto">
          <a:xfrm>
            <a:off x="6810806" y="1181101"/>
            <a:ext cx="4343400" cy="1603375"/>
            <a:chOff x="1066800" y="914400"/>
            <a:chExt cx="7772400" cy="2247901"/>
          </a:xfrm>
        </p:grpSpPr>
        <p:grpSp>
          <p:nvGrpSpPr>
            <p:cNvPr id="13333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3337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35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3342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599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43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32" name="Straight Connector 31"/>
              <p:cNvCxnSpPr/>
              <p:nvPr/>
            </p:nvCxnSpPr>
            <p:spPr>
              <a:xfrm rot="10800000">
                <a:off x="1066800" y="2514639"/>
                <a:ext cx="7011068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0800000">
                <a:off x="1066800" y="2438967"/>
                <a:ext cx="7011068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ight Arrow 33"/>
              <p:cNvSpPr/>
              <p:nvPr/>
            </p:nvSpPr>
            <p:spPr>
              <a:xfrm>
                <a:off x="7697203" y="1980484"/>
                <a:ext cx="1141997" cy="229241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34" name="TextBox 18"/>
            <p:cNvSpPr txBox="1">
              <a:spLocks noChangeArrowheads="1"/>
            </p:cNvSpPr>
            <p:nvPr/>
          </p:nvSpPr>
          <p:spPr bwMode="auto">
            <a:xfrm>
              <a:off x="6400801" y="1230192"/>
              <a:ext cx="1036819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335" name="TextBox 19"/>
            <p:cNvSpPr txBox="1">
              <a:spLocks noChangeArrowheads="1"/>
            </p:cNvSpPr>
            <p:nvPr/>
          </p:nvSpPr>
          <p:spPr bwMode="auto">
            <a:xfrm>
              <a:off x="4252210" y="1223505"/>
              <a:ext cx="1274164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336" name="TextBox 20"/>
            <p:cNvSpPr txBox="1">
              <a:spLocks noChangeArrowheads="1"/>
            </p:cNvSpPr>
            <p:nvPr/>
          </p:nvSpPr>
          <p:spPr bwMode="auto">
            <a:xfrm>
              <a:off x="2171075" y="1068953"/>
              <a:ext cx="1046813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779056" y="1319214"/>
            <a:ext cx="4230688" cy="2105025"/>
            <a:chOff x="4619963" y="1319568"/>
            <a:chExt cx="4230183" cy="2105245"/>
          </a:xfrm>
        </p:grpSpPr>
        <p:sp>
          <p:nvSpPr>
            <p:cNvPr id="38" name="Rectangle 37"/>
            <p:cNvSpPr/>
            <p:nvPr/>
          </p:nvSpPr>
          <p:spPr>
            <a:xfrm>
              <a:off x="4619963" y="1319568"/>
              <a:ext cx="1542866" cy="916083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32" name="TextBox 39"/>
            <p:cNvSpPr txBox="1">
              <a:spLocks noChangeArrowheads="1"/>
            </p:cNvSpPr>
            <p:nvPr/>
          </p:nvSpPr>
          <p:spPr bwMode="auto">
            <a:xfrm>
              <a:off x="4800600" y="2778482"/>
              <a:ext cx="404954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A free body diagram of car 3 would indicate only that car 2 is pulling on it</a:t>
              </a:r>
            </a:p>
          </p:txBody>
        </p: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8001432" y="3538538"/>
            <a:ext cx="1711325" cy="533400"/>
            <a:chOff x="5842167" y="3537744"/>
            <a:chExt cx="1710370" cy="533400"/>
          </a:xfrm>
        </p:grpSpPr>
        <p:cxnSp>
          <p:nvCxnSpPr>
            <p:cNvPr id="41" name="Straight Arrow Connector 40"/>
            <p:cNvCxnSpPr/>
            <p:nvPr/>
          </p:nvCxnSpPr>
          <p:spPr>
            <a:xfrm>
              <a:off x="6142038" y="3804444"/>
              <a:ext cx="715562" cy="0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25" name="Group 23"/>
            <p:cNvGrpSpPr>
              <a:grpSpLocks/>
            </p:cNvGrpSpPr>
            <p:nvPr/>
          </p:nvGrpSpPr>
          <p:grpSpPr bwMode="auto">
            <a:xfrm>
              <a:off x="5842167" y="3537744"/>
              <a:ext cx="1710370" cy="533400"/>
              <a:chOff x="5842167" y="3537744"/>
              <a:chExt cx="1710370" cy="5334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ectangle 38"/>
                  <p:cNvSpPr/>
                  <p:nvPr/>
                </p:nvSpPr>
                <p:spPr>
                  <a:xfrm>
                    <a:off x="5842167" y="3537744"/>
                    <a:ext cx="599740" cy="533400"/>
                  </a:xfrm>
                  <a:prstGeom prst="rect">
                    <a:avLst/>
                  </a:prstGeom>
                  <a:solidFill>
                    <a:srgbClr val="FFC000">
                      <a:alpha val="49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9" name="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42167" y="3537744"/>
                    <a:ext cx="599740" cy="53340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327" name="TextBox 42"/>
              <p:cNvSpPr txBox="1">
                <a:spLocks noChangeArrowheads="1"/>
              </p:cNvSpPr>
              <p:nvPr/>
            </p:nvSpPr>
            <p:spPr bwMode="auto">
              <a:xfrm>
                <a:off x="6945511" y="3619778"/>
                <a:ext cx="6070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i="1"/>
                  <a:t>F</a:t>
                </a:r>
                <a:r>
                  <a:rPr lang="en-US" altLang="en-US" sz="1800" i="1" baseline="-25000"/>
                  <a:t>23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545437" y="4238625"/>
            <a:ext cx="3246745" cy="533400"/>
            <a:chOff x="1545437" y="4238625"/>
            <a:chExt cx="3246745" cy="533400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>
              <a:off x="2917344" y="4505325"/>
              <a:ext cx="1130300" cy="0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30" name="TextBox 41"/>
            <p:cNvSpPr txBox="1">
              <a:spLocks noChangeArrowheads="1"/>
            </p:cNvSpPr>
            <p:nvPr/>
          </p:nvSpPr>
          <p:spPr bwMode="auto">
            <a:xfrm>
              <a:off x="4083446" y="4320659"/>
              <a:ext cx="7087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i="1"/>
                <a:t>F </a:t>
              </a:r>
              <a:r>
                <a:rPr lang="en-US" altLang="en-US" sz="1800" i="1" baseline="-25000"/>
                <a:t>net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 bwMode="auto">
                <a:xfrm>
                  <a:off x="1545437" y="4238625"/>
                  <a:ext cx="1670357" cy="533400"/>
                </a:xfrm>
                <a:prstGeom prst="rect">
                  <a:avLst/>
                </a:prstGeom>
                <a:solidFill>
                  <a:srgbClr val="C00000">
                    <a:alpha val="4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45437" y="4238625"/>
                  <a:ext cx="1670357" cy="53340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2"/>
    </p:custDataLst>
    <p:extLst>
      <p:ext uri="{BB962C8B-B14F-4D97-AF65-F5344CB8AC3E}">
        <p14:creationId xmlns:p14="http://schemas.microsoft.com/office/powerpoint/2010/main" val="78583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Class: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58883" y="1923891"/>
            <a:ext cx="4083104" cy="2757319"/>
            <a:chOff x="1703096" y="1964079"/>
            <a:chExt cx="4083104" cy="2757319"/>
          </a:xfrm>
        </p:grpSpPr>
        <p:pic>
          <p:nvPicPr>
            <p:cNvPr id="6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 rot="2051939">
              <a:off x="4503264" y="3227054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703096" y="1964079"/>
              <a:ext cx="3585277" cy="2757319"/>
              <a:chOff x="1703096" y="1964079"/>
              <a:chExt cx="3585277" cy="2757319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395891" y="3337888"/>
                <a:ext cx="457200" cy="274320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2895123" y="3332230"/>
                <a:ext cx="468276" cy="704966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049352" y="2811809"/>
                <a:ext cx="2956560" cy="186944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988392" y="4681249"/>
                <a:ext cx="2987040" cy="0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4199943" y="4352066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916838">
                <a:off x="3030876" y="2935779"/>
                <a:ext cx="780836" cy="6807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3360844" y="3317871"/>
                <a:ext cx="13650" cy="98827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Oval 15"/>
              <p:cNvSpPr/>
              <p:nvPr/>
            </p:nvSpPr>
            <p:spPr>
              <a:xfrm>
                <a:off x="3284644" y="322106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V="1">
                <a:off x="3407193" y="2537716"/>
                <a:ext cx="445616" cy="71416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TextBox 18"/>
              <p:cNvSpPr txBox="1"/>
              <p:nvPr/>
            </p:nvSpPr>
            <p:spPr>
              <a:xfrm>
                <a:off x="3087793" y="3550151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" name="Rectangle 4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/>
                  <p:cNvSpPr/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2" name="Rectangle 21"/>
              <p:cNvSpPr/>
              <p:nvPr/>
            </p:nvSpPr>
            <p:spPr>
              <a:xfrm>
                <a:off x="1703096" y="1964079"/>
                <a:ext cx="3585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7358743" y="1964079"/>
            <a:ext cx="4276208" cy="1631698"/>
            <a:chOff x="7358743" y="1964079"/>
            <a:chExt cx="4276208" cy="16316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a14:m>
                  <a:r>
                    <a:rPr lang="en-US" sz="2400" dirty="0" smtClean="0"/>
                    <a:t> </a:t>
                  </a:r>
                  <a:r>
                    <a:rPr lang="en-US" sz="2400" dirty="0"/>
                    <a:t>=</a:t>
                  </a:r>
                  <a14:m>
                    <m:oMath xmlns:m="http://schemas.openxmlformats.org/officeDocument/2006/math"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r>
                    <a:rPr lang="en-US" altLang="en-US" sz="2400" b="0" dirty="0"/>
                    <a:t> 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  <a:blipFill>
                  <a:blip r:embed="rId10"/>
                  <a:stretch>
                    <a:fillRect l="-442" t="-8861" b="-25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en-US" sz="240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/>
                    <a:t>=</a:t>
                  </a:r>
                  <a:r>
                    <a:rPr lang="en-US" altLang="en-US" sz="2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  <a:blipFill>
                  <a:blip r:embed="rId11"/>
                  <a:stretch>
                    <a:fillRect l="-285" t="-8642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/>
            <p:cNvSpPr/>
            <p:nvPr/>
          </p:nvSpPr>
          <p:spPr>
            <a:xfrm>
              <a:off x="7497720" y="1964079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436608" y="4345021"/>
            <a:ext cx="6294060" cy="2064203"/>
            <a:chOff x="3932677" y="4849405"/>
            <a:chExt cx="6294060" cy="20642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  <a:blipFill>
                  <a:blip r:embed="rId12"/>
                  <a:stretch>
                    <a:fillRect l="-2284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r>
                    <a:rPr lang="en-US" altLang="en-US" sz="2200" b="0" dirty="0" smtClean="0"/>
                    <a:t> </a:t>
                  </a:r>
                  <a14:m>
                    <m:oMath xmlns:m="http://schemas.openxmlformats.org/officeDocument/2006/math"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altLang="en-US" sz="22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2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  <a:blipFill>
                  <a:blip r:embed="rId13"/>
                  <a:stretch>
                    <a:fillRect l="-230" b="-2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altLang="en-US" sz="22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200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 smtClean="0">
                    <a:ea typeface="Cambria Math" panose="02040503050406030204" pitchFamily="18" charset="0"/>
                  </a:endParaRPr>
                </a:p>
                <a:p>
                  <a:r>
                    <a:rPr lang="en-US" sz="2200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30°</m:t>
                          </m:r>
                        </m:e>
                      </m:func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  <a:blipFill>
                  <a:blip r:embed="rId14"/>
                  <a:stretch>
                    <a:fillRect l="-2908" b="-7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 smtClean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blipFill>
                <a:blip r:embed="rId15"/>
                <a:stretch>
                  <a:fillRect b="-2797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2062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703968" cy="95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</a:t>
            </a:r>
            <a:r>
              <a:rPr lang="en-US" sz="2200" b="1" dirty="0"/>
              <a:t>16-kg</a:t>
            </a:r>
            <a:r>
              <a:rPr lang="en-US" sz="2200" dirty="0"/>
              <a:t> crate sitting on a horizontal floor is attached to a rope that pulls horizontally.  The coefficient of static friction between the crate and the floor is </a:t>
            </a:r>
            <a:r>
              <a:rPr lang="en-US" sz="2200" b="1" dirty="0"/>
              <a:t>0.47</a:t>
            </a:r>
            <a:r>
              <a:rPr lang="en-US" sz="2200" dirty="0"/>
              <a:t> and the coefficient of kinetic friction is </a:t>
            </a:r>
            <a:r>
              <a:rPr lang="en-US" sz="2200" b="1" dirty="0"/>
              <a:t>0.37</a:t>
            </a:r>
            <a:r>
              <a:rPr lang="en-US" sz="2200" dirty="0"/>
              <a:t>. If a person starts pulling on the rope and the crate moves </a:t>
            </a:r>
            <a:r>
              <a:rPr lang="en-US" sz="2200" b="1" dirty="0"/>
              <a:t>5 m</a:t>
            </a:r>
            <a:r>
              <a:rPr lang="en-US" sz="2200" dirty="0"/>
              <a:t> in </a:t>
            </a:r>
            <a:r>
              <a:rPr lang="en-US" sz="2200" b="1" dirty="0"/>
              <a:t>8 s</a:t>
            </a:r>
            <a:r>
              <a:rPr lang="en-US" sz="2200" dirty="0"/>
              <a:t>, how much force is he pulling with?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38033" y="2663544"/>
                <a:ext cx="2875287" cy="20141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i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5=0+0+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=0.156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033" y="2663544"/>
                <a:ext cx="2875287" cy="20141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865540" y="2473811"/>
                <a:ext cx="2924732" cy="24140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i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000" i="0">
                        <a:latin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>
                    <a:latin typeface="Cambria Math" panose="02040503050406030204" pitchFamily="18" charset="0"/>
                  </a:rPr>
                  <a:t> 60.51 N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540" y="2473811"/>
                <a:ext cx="2924732" cy="2414059"/>
              </a:xfrm>
              <a:prstGeom prst="rect">
                <a:avLst/>
              </a:prstGeom>
              <a:blipFill>
                <a:blip r:embed="rId7"/>
                <a:stretch>
                  <a:fillRect b="-75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627442" y="5093516"/>
                <a:ext cx="6174876" cy="1445396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200" b="0" i="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Comparison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𝑚𝑔</m:t>
                        </m:r>
                      </m:e>
                    </m:d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2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</a:rPr>
                  <a:t>		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73.7 N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</a:rPr>
                  <a:t>Initial force was 73.7 N, and then reduced to 60.51 N</a:t>
                </a:r>
                <a:endParaRPr lang="en-US" sz="2000" b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442" y="5093516"/>
                <a:ext cx="6174876" cy="1445396"/>
              </a:xfrm>
              <a:prstGeom prst="rect">
                <a:avLst/>
              </a:prstGeom>
              <a:blipFill>
                <a:blip r:embed="rId8"/>
                <a:stretch>
                  <a:fillRect l="-1182" t="-2929" r="-788" b="-711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826770" y="2515635"/>
            <a:ext cx="2956123" cy="2482435"/>
            <a:chOff x="826770" y="2576595"/>
            <a:chExt cx="2956123" cy="2482435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2384799" y="2576595"/>
              <a:ext cx="3893" cy="1090952"/>
            </a:xfrm>
            <a:prstGeom prst="straightConnector1">
              <a:avLst/>
            </a:prstGeom>
            <a:ln w="63500">
              <a:solidFill>
                <a:srgbClr val="FB357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384799" y="3968078"/>
              <a:ext cx="3893" cy="1090952"/>
            </a:xfrm>
            <a:prstGeom prst="straightConnector1">
              <a:avLst/>
            </a:prstGeom>
            <a:ln w="63500">
              <a:solidFill>
                <a:srgbClr val="FB357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826770" y="3294716"/>
              <a:ext cx="2956123" cy="679369"/>
              <a:chOff x="806120" y="2976722"/>
              <a:chExt cx="2956123" cy="67936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2357501" y="3497684"/>
                <a:ext cx="1404742" cy="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Group 28"/>
              <p:cNvGrpSpPr/>
              <p:nvPr/>
            </p:nvGrpSpPr>
            <p:grpSpPr>
              <a:xfrm>
                <a:off x="806120" y="2998828"/>
                <a:ext cx="1699888" cy="657263"/>
                <a:chOff x="9731429" y="2910184"/>
                <a:chExt cx="872227" cy="337247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 flipH="1" flipV="1">
                  <a:off x="9731429" y="3168655"/>
                  <a:ext cx="720785" cy="1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Oval 20"/>
                <p:cNvSpPr/>
                <p:nvPr/>
              </p:nvSpPr>
              <p:spPr>
                <a:xfrm>
                  <a:off x="10451256" y="3084871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9821685" y="2910184"/>
                      <a:ext cx="257282" cy="20530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821685" y="2910184"/>
                      <a:ext cx="257282" cy="20530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3008233" y="2976722"/>
                    <a:ext cx="400302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8233" y="2976722"/>
                    <a:ext cx="400302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2455389" y="2660420"/>
                  <a:ext cx="308677" cy="4029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5389" y="2660420"/>
                  <a:ext cx="308677" cy="402986"/>
                </a:xfrm>
                <a:prstGeom prst="rect">
                  <a:avLst/>
                </a:prstGeom>
                <a:blipFill>
                  <a:blip r:embed="rId11"/>
                  <a:stretch>
                    <a:fillRect r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2452404" y="4649507"/>
                  <a:ext cx="1256235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2404" y="4649507"/>
                  <a:ext cx="1256235" cy="400110"/>
                </a:xfrm>
                <a:prstGeom prst="rect">
                  <a:avLst/>
                </a:prstGeom>
                <a:blipFill>
                  <a:blip r:embed="rId12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176270" y="5190262"/>
                <a:ext cx="1852613" cy="13994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270" y="5190262"/>
                <a:ext cx="1852613" cy="139948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8801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 animBg="1"/>
      <p:bldP spid="24" grpId="0" animBg="1"/>
      <p:bldP spid="26" grpId="0" animBg="1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703968" cy="134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</a:t>
            </a:r>
            <a:r>
              <a:rPr lang="en-US" sz="2200" b="1" dirty="0"/>
              <a:t>0.3 kg</a:t>
            </a:r>
            <a:r>
              <a:rPr lang="en-US" sz="2200" dirty="0"/>
              <a:t> metal ball is dropped from a height of </a:t>
            </a:r>
            <a:r>
              <a:rPr lang="en-US" sz="2200" b="1" dirty="0"/>
              <a:t>1.0</a:t>
            </a:r>
            <a:r>
              <a:rPr lang="en-US" sz="2200" dirty="0"/>
              <a:t> m to a hard surface. The ball comes to rest  </a:t>
            </a:r>
            <a:r>
              <a:rPr lang="en-US" sz="2200" b="1" dirty="0"/>
              <a:t>0.1 s</a:t>
            </a:r>
            <a:r>
              <a:rPr lang="en-US" sz="2200" dirty="0"/>
              <a:t> after striking the surface. What is the average force exerted by the surface on the ball to bring it to rest?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82239" y="2276061"/>
                <a:ext cx="5112220" cy="38248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n-US" sz="2000" b="1" dirty="0"/>
                  <a:t>Velocity of ball just before touching surface: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gΔy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=0−2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0−1.0</m:t>
                          </m:r>
                        </m:e>
                      </m:d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19.6</m:t>
                        </m:r>
                      </m:e>
                    </m:rad>
                  </m:oMath>
                </a14:m>
                <a:r>
                  <a:rPr lang="en-US" sz="2000" b="0" dirty="0">
                    <a:latin typeface="Cambria Math" panose="02040503050406030204" pitchFamily="18" charset="0"/>
                  </a:rPr>
                  <a:t> m/s</a:t>
                </a:r>
              </a:p>
              <a:p>
                <a:pPr>
                  <a:spcAft>
                    <a:spcPts val="24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=−4.427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sz="2000" b="1" dirty="0"/>
                  <a:t>Acceleration after hitting surface: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0−(−4.427)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0.1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=44.27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39" y="2276061"/>
                <a:ext cx="5112220" cy="3824830"/>
              </a:xfrm>
              <a:prstGeom prst="rect">
                <a:avLst/>
              </a:prstGeom>
              <a:blipFill>
                <a:blip r:embed="rId6"/>
                <a:stretch>
                  <a:fillRect t="-63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510216" y="2660464"/>
                <a:ext cx="4437943" cy="273921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=0.3</m:t>
                      </m:r>
                      <m:d>
                        <m:d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44.27</m:t>
                          </m:r>
                        </m:e>
                      </m: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+0.3(9.8)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0" smtClean="0"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2200" b="1" i="0" smtClean="0">
                              <a:latin typeface="Cambria Math" panose="02040503050406030204" pitchFamily="18" charset="0"/>
                            </a:rPr>
                            <m:t>𝐬𝐮𝐫𝐟𝐚𝐜𝐞</m:t>
                          </m:r>
                        </m:sub>
                      </m:sSub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𝐍</m:t>
                      </m:r>
                    </m:oMath>
                  </m:oMathPara>
                </a14:m>
                <a:endParaRPr lang="en-US" sz="2200" b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216" y="2660464"/>
                <a:ext cx="4437943" cy="27392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6178755" y="2472071"/>
            <a:ext cx="1031628" cy="3178296"/>
            <a:chOff x="10113242" y="2143152"/>
            <a:chExt cx="529338" cy="1630809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10530538" y="3247431"/>
              <a:ext cx="0" cy="43177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0535618" y="233303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10451256" y="308487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10244882" y="3584454"/>
                  <a:ext cx="239220" cy="1895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4882" y="3584454"/>
                  <a:ext cx="239220" cy="1895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10113242" y="2143152"/>
                  <a:ext cx="529338" cy="20092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𝑠𝑢𝑟𝑓𝑎𝑐𝑒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3242" y="2143152"/>
                  <a:ext cx="529338" cy="200924"/>
                </a:xfrm>
                <a:prstGeom prst="rect">
                  <a:avLst/>
                </a:prstGeom>
                <a:blipFill>
                  <a:blip r:embed="rId9"/>
                  <a:stretch>
                    <a:fillRect b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1451596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 animBg="1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3" name="Picture 7" descr="04_3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1"/>
          <a:stretch>
            <a:fillRect/>
          </a:stretch>
        </p:blipFill>
        <p:spPr bwMode="auto">
          <a:xfrm>
            <a:off x="4225452" y="3527513"/>
            <a:ext cx="3584896" cy="288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 descr="04 Newtons 3rd law p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546" y="1288391"/>
            <a:ext cx="7312708" cy="168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third law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7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Arrow Connector 32"/>
          <p:cNvCxnSpPr/>
          <p:nvPr/>
        </p:nvCxnSpPr>
        <p:spPr>
          <a:xfrm>
            <a:off x="10036547" y="2938850"/>
            <a:ext cx="82161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406640" y="3015891"/>
            <a:ext cx="60080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81015" y="3014717"/>
            <a:ext cx="82161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89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Interacting Objects</a:t>
            </a:r>
          </a:p>
        </p:txBody>
      </p:sp>
      <p:pic>
        <p:nvPicPr>
          <p:cNvPr id="37899" name="Picture 11" descr="05_3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3"/>
          <a:stretch>
            <a:fillRect/>
          </a:stretch>
        </p:blipFill>
        <p:spPr bwMode="auto">
          <a:xfrm>
            <a:off x="1583475" y="2442173"/>
            <a:ext cx="3697278" cy="24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/>
          </p:cNvSpPr>
          <p:nvPr/>
        </p:nvSpPr>
        <p:spPr bwMode="auto">
          <a:xfrm>
            <a:off x="946264" y="1053337"/>
            <a:ext cx="10715363" cy="2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>
                <a:latin typeface="Arial" panose="020B0604020202020204" pitchFamily="34" charset="0"/>
              </a:rPr>
              <a:t>Assume that the floor is frictionless and the pushing force is 10 N. Draw Free Body Diagrams of A and B and find the acceleration of each.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957135" y="2195940"/>
            <a:ext cx="747567" cy="1456112"/>
            <a:chOff x="3420952" y="2951236"/>
            <a:chExt cx="747567" cy="1456112"/>
          </a:xfrm>
        </p:grpSpPr>
        <p:grpSp>
          <p:nvGrpSpPr>
            <p:cNvPr id="6" name="Group 5"/>
            <p:cNvGrpSpPr/>
            <p:nvPr/>
          </p:nvGrpSpPr>
          <p:grpSpPr>
            <a:xfrm>
              <a:off x="3420952" y="3145833"/>
              <a:ext cx="152400" cy="1159039"/>
              <a:chOff x="7345680" y="3895846"/>
              <a:chExt cx="152400" cy="115903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>
                <a:off x="7421880" y="4551680"/>
                <a:ext cx="3082" cy="503205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7421880" y="3895846"/>
                <a:ext cx="0" cy="503434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7345680" y="438912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497152" y="2951236"/>
                  <a:ext cx="4778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en-US" b="0" i="1" baseline="-2500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7152" y="2951236"/>
                  <a:ext cx="477823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653827" y="4038016"/>
                  <a:ext cx="51469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en-US" altLang="en-US" b="0" i="1" baseline="-2500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3827" y="4038016"/>
                  <a:ext cx="51469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7026861" y="2042905"/>
            <a:ext cx="1618339" cy="1650242"/>
            <a:chOff x="9079181" y="2001810"/>
            <a:chExt cx="1618339" cy="1650242"/>
          </a:xfrm>
        </p:grpSpPr>
        <p:grpSp>
          <p:nvGrpSpPr>
            <p:cNvPr id="16" name="Group 15"/>
            <p:cNvGrpSpPr/>
            <p:nvPr/>
          </p:nvGrpSpPr>
          <p:grpSpPr>
            <a:xfrm>
              <a:off x="9957135" y="2195940"/>
              <a:ext cx="740385" cy="1456112"/>
              <a:chOff x="3420952" y="2951236"/>
              <a:chExt cx="740385" cy="145611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420952" y="3145833"/>
                <a:ext cx="152400" cy="1159039"/>
                <a:chOff x="7345680" y="3895846"/>
                <a:chExt cx="152400" cy="1159039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 flipH="1">
                  <a:off x="7421880" y="4551680"/>
                  <a:ext cx="3082" cy="503205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7421880" y="3895846"/>
                  <a:ext cx="0" cy="503434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7345680" y="438912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3497152" y="2951236"/>
                    <a:ext cx="47064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97152" y="2951236"/>
                    <a:ext cx="470642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653827" y="4038016"/>
                    <a:ext cx="50751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3827" y="4038016"/>
                    <a:ext cx="507510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TextBox 16"/>
            <p:cNvSpPr txBox="1"/>
            <p:nvPr/>
          </p:nvSpPr>
          <p:spPr>
            <a:xfrm>
              <a:off x="9079181" y="2001810"/>
              <a:ext cx="893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720613" y="2813251"/>
                <a:ext cx="722441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613" y="2813251"/>
                <a:ext cx="722441" cy="4029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8950330" y="202615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Block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783054" y="2990824"/>
                <a:ext cx="82708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054" y="2990824"/>
                <a:ext cx="827086" cy="4029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0713689" y="2936137"/>
                <a:ext cx="82708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3689" y="2936137"/>
                <a:ext cx="827086" cy="4029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458856" y="4225177"/>
                <a:ext cx="2772309" cy="705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b="0" i="1" baseline="-25000" smtClean="0">
                          <a:latin typeface="Cambria Math" panose="02040503050406030204" pitchFamily="18" charset="0"/>
                        </a:rPr>
                        <m:t>𝐴</m:t>
                      </m:r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856" y="4225177"/>
                <a:ext cx="2772309" cy="705642"/>
              </a:xfrm>
              <a:prstGeom prst="rect">
                <a:avLst/>
              </a:prstGeom>
              <a:blipFill rotWithShape="0">
                <a:blip r:embed="rId13"/>
                <a:stretch>
                  <a:fillRect t="-6897" r="-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9068569" y="4205750"/>
                <a:ext cx="2772309" cy="705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b="0" i="1" baseline="-25000" smtClean="0">
                          <a:latin typeface="Cambria Math" panose="02040503050406030204" pitchFamily="18" charset="0"/>
                        </a:rPr>
                        <m:t>𝐵</m:t>
                      </m:r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8569" y="4205750"/>
                <a:ext cx="2772309" cy="705642"/>
              </a:xfrm>
              <a:prstGeom prst="rect">
                <a:avLst/>
              </a:prstGeom>
              <a:blipFill rotWithShape="0">
                <a:blip r:embed="rId14"/>
                <a:stretch>
                  <a:fillRect t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8066997" y="4914011"/>
                <a:ext cx="2540888" cy="13083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dirty="0"/>
                  <a:t>But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𝑜𝑛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𝑜𝑛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i="1" baseline="-250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i="1" baseline="-25000">
                          <a:latin typeface="Cambria Math" panose="02040503050406030204" pitchFamily="18" charset="0"/>
                        </a:rPr>
                        <m:t>𝐵</m:t>
                      </m:r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i="1" baseline="-25000">
                                  <a:latin typeface="Cambria Math" panose="02040503050406030204" pitchFamily="18" charset="0"/>
                                </a:rPr>
                                <m:t>𝑃𝑢𝑠h</m:t>
                              </m:r>
                            </m:e>
                          </m:acc>
                        </m:num>
                        <m:den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6997" y="4914011"/>
                <a:ext cx="2540888" cy="1308371"/>
              </a:xfrm>
              <a:prstGeom prst="rect">
                <a:avLst/>
              </a:prstGeom>
              <a:blipFill>
                <a:blip r:embed="rId15"/>
                <a:stretch>
                  <a:fillRect l="-1918" r="-7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1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/>
          </p:cNvSpPr>
          <p:nvPr/>
        </p:nvSpPr>
        <p:spPr bwMode="auto">
          <a:xfrm>
            <a:off x="2082640" y="1489245"/>
            <a:ext cx="9157787" cy="212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8788" indent="-4587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5730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 tension and the friction force acting on A.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force on A due to B and the weight of A.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force on A due to B and the weight of B.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friction force acting on A and the friction force acting on B.</a:t>
            </a:r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2082641" y="1144917"/>
            <a:ext cx="76262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pair of forces is an action/reaction pair?</a:t>
            </a:r>
          </a:p>
        </p:txBody>
      </p:sp>
      <p:pic>
        <p:nvPicPr>
          <p:cNvPr id="40968" name="Picture 8" descr="5-3 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47" y="340318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48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/>
          </p:cNvSpPr>
          <p:nvPr/>
        </p:nvSpPr>
        <p:spPr bwMode="auto">
          <a:xfrm>
            <a:off x="2082640" y="1489245"/>
            <a:ext cx="9157787" cy="1658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8788" indent="-4587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5730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same pair of objects as agents exerting forces</a:t>
            </a:r>
          </a:p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forces acting on same object (A)</a:t>
            </a:r>
          </a:p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same pair of objects as agents exerting forces </a:t>
            </a:r>
          </a:p>
          <a:p>
            <a:pPr>
              <a:buFontTx/>
              <a:buAutoNum type="alphaUcPeriod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friction force acting on A and the friction force acting on B.</a:t>
            </a: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2082641" y="1144917"/>
            <a:ext cx="76262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pair of forces is an action/reaction pair?</a:t>
            </a:r>
          </a:p>
        </p:txBody>
      </p:sp>
      <p:pic>
        <p:nvPicPr>
          <p:cNvPr id="10" name="Picture 8" descr="5-3 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47" y="340318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/>
          </p:cNvSpPr>
          <p:nvPr/>
        </p:nvSpPr>
        <p:spPr bwMode="auto">
          <a:xfrm>
            <a:off x="1859618" y="1100313"/>
            <a:ext cx="830961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acceleration of block B?</a:t>
            </a:r>
          </a:p>
        </p:txBody>
      </p:sp>
      <p:pic>
        <p:nvPicPr>
          <p:cNvPr id="6" name="Picture 8" descr="5-3 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23" y="211682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519017" y="294324"/>
            <a:ext cx="10085647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796365" y="1551514"/>
                <a:ext cx="5182892" cy="48336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Find forces acting on block B:</a:t>
                </a:r>
              </a:p>
              <a:p>
                <a:pPr algn="ctr"/>
                <a:endParaRPr lang="en-US" sz="24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[right] F = 20 N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[left]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=0.3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3×9.8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dirty="0"/>
              </a:p>
              <a:p>
                <a:pPr>
                  <a:spcAft>
                    <a:spcPts val="1200"/>
                  </a:spcAft>
                </a:pPr>
                <a:r>
                  <a:rPr lang="en-US" sz="2400" b="0" dirty="0">
                    <a:latin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=8.82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[B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lock B pulls block A to the 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right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through a frictional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; and in response, block A pulls block B to the 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left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with the same magnitude force] 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net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=20−8.82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=11.18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net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11.18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e>
                      <m:sup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365" y="1551514"/>
                <a:ext cx="5182892" cy="4833696"/>
              </a:xfrm>
              <a:prstGeom prst="rect">
                <a:avLst/>
              </a:prstGeom>
              <a:blipFill>
                <a:blip r:embed="rId7"/>
                <a:stretch>
                  <a:fillRect l="-1526" t="-882" b="-5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979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</a:t>
            </a:r>
          </a:p>
        </p:txBody>
      </p:sp>
      <p:pic>
        <p:nvPicPr>
          <p:cNvPr id="43016" name="Picture 8" descr="05_36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581677" y="1499064"/>
            <a:ext cx="4759398" cy="443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/>
              </p:cNvSpPr>
              <p:nvPr/>
            </p:nvSpPr>
            <p:spPr bwMode="auto">
              <a:xfrm>
                <a:off x="6899522" y="1470112"/>
                <a:ext cx="4606290" cy="4732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>
                  <a:spcAft>
                    <a:spcPts val="1200"/>
                  </a:spcAft>
                </a:pPr>
                <a:r>
                  <a:rPr lang="en-US" altLang="en-US" sz="2400" b="1" dirty="0"/>
                  <a:t>Connected Objects: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All connected objects moving together must have the </a:t>
                </a:r>
                <a:r>
                  <a:rPr lang="en-US" altLang="en-US" sz="2400" b="1" dirty="0"/>
                  <a:t>same acceleration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The connected objects can have </a:t>
                </a:r>
                <a:r>
                  <a:rPr lang="en-US" altLang="en-US" sz="2400" b="1" dirty="0"/>
                  <a:t>different forces </a:t>
                </a:r>
                <a:r>
                  <a:rPr lang="en-US" altLang="en-US" sz="2400" dirty="0"/>
                  <a:t>(depending on their masses)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Newton’s 2</a:t>
                </a:r>
                <a:r>
                  <a:rPr lang="en-US" altLang="en-US" sz="2400" baseline="30000" dirty="0"/>
                  <a:t>nd</a:t>
                </a:r>
                <a:r>
                  <a:rPr lang="en-US" altLang="en-US" sz="2400" dirty="0"/>
                  <a:t> law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𝑚𝑎</m:t>
                    </m:r>
                  </m:oMath>
                </a14:m>
                <a:r>
                  <a:rPr lang="en-US" altLang="en-US" sz="2400" dirty="0"/>
                  <a:t>) applies to each connected object separately, as well as to the entire system as a whole</a:t>
                </a:r>
              </a:p>
              <a:p>
                <a:pPr algn="l"/>
                <a:endParaRPr lang="en-US" altLang="en-US" sz="24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9522" y="1470112"/>
                <a:ext cx="4606290" cy="4732129"/>
              </a:xfrm>
              <a:prstGeom prst="rect">
                <a:avLst/>
              </a:prstGeom>
              <a:blipFill>
                <a:blip r:embed="rId6"/>
                <a:stretch>
                  <a:fillRect l="-4106" t="-1933" r="-39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421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[1]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individual</a:t>
            </a:r>
            <a:r>
              <a:rPr lang="en-US" dirty="0" smtClean="0"/>
              <a:t> masses (assume no forces in y-direction):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3207248" y="3055665"/>
            <a:ext cx="1878706" cy="873634"/>
            <a:chOff x="3207248" y="3055665"/>
            <a:chExt cx="1878706" cy="8736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3207248" y="3173045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7248" y="3173045"/>
                  <a:ext cx="1302278" cy="7562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Box 13"/>
                <p:cNvSpPr txBox="1"/>
                <p:nvPr/>
              </p:nvSpPr>
              <p:spPr>
                <a:xfrm>
                  <a:off x="4586683" y="3055665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6683" y="3055665"/>
                  <a:ext cx="407784" cy="40963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/>
            <p:cNvCxnSpPr/>
            <p:nvPr/>
          </p:nvCxnSpPr>
          <p:spPr>
            <a:xfrm>
              <a:off x="4524766" y="3551172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891764" y="3071567"/>
            <a:ext cx="2503948" cy="894580"/>
            <a:chOff x="5785084" y="3071567"/>
            <a:chExt cx="2503948" cy="8945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 Box 13"/>
                <p:cNvSpPr txBox="1"/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0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>
              <a:off x="7727844" y="3623270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5840473" y="3595555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Box 13"/>
                <p:cNvSpPr txBox="1"/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5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9118794" y="3102784"/>
            <a:ext cx="2503948" cy="894580"/>
            <a:chOff x="5785084" y="3071567"/>
            <a:chExt cx="2503948" cy="8945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13"/>
                <p:cNvSpPr txBox="1"/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>
              <a:off x="7727844" y="3623270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5840473" y="3595555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13"/>
                <p:cNvSpPr txBox="1"/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9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166689" y="4467459"/>
                <a:ext cx="15462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689" y="4467459"/>
                <a:ext cx="1546213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114626" y="4534670"/>
                <a:ext cx="192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26" y="4534670"/>
                <a:ext cx="1927687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9431331" y="4593597"/>
                <a:ext cx="192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1331" y="4593597"/>
                <a:ext cx="1927687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23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66689" y="5503827"/>
                <a:ext cx="1919265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689" y="5503827"/>
                <a:ext cx="1919265" cy="1088503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046848" y="5521346"/>
                <a:ext cx="2563752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848" y="5521346"/>
                <a:ext cx="2563752" cy="1088503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9322686" y="5472574"/>
                <a:ext cx="2563752" cy="1087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2686" y="5472574"/>
                <a:ext cx="2563752" cy="108709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9292530" y="162187"/>
            <a:ext cx="2689030" cy="13234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All connected objects 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</a:rPr>
              <a:t>must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have the </a:t>
            </a:r>
            <a:r>
              <a:rPr lang="en-US" altLang="en-US" sz="1400" b="1" dirty="0">
                <a:solidFill>
                  <a:schemeClr val="bg1">
                    <a:lumMod val="50000"/>
                  </a:schemeClr>
                </a:solidFill>
              </a:rPr>
              <a:t>same acceleration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The connected objects can have </a:t>
            </a:r>
            <a:r>
              <a:rPr lang="en-US" altLang="en-US" sz="1400" b="1" dirty="0">
                <a:solidFill>
                  <a:schemeClr val="bg1">
                    <a:lumMod val="50000"/>
                  </a:schemeClr>
                </a:solidFill>
              </a:rPr>
              <a:t>different forces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(depending on their masses)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28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5" grpId="0"/>
      <p:bldP spid="46" grpId="0"/>
      <p:bldP spid="47" grpId="0"/>
      <p:bldP spid="48" grpId="0"/>
      <p:bldP spid="49" grpId="0"/>
      <p:bldP spid="52" grpId="0"/>
      <p:bldP spid="53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8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1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9|8.6|4.8|9.1|39.9|1.1|13.5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|18.4|34.5|57.4|7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9|150.3|3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21.1|13|18.9|7.3|8.1|10.5|8.6|9.2|18|10.5|2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4.5|47.2|22|1.8|31.1|17.3|6.6|1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6.1|13.5|1.1|25.9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5|5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3.8|0.9|6.6|9.6|2|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21.7|12.1|24.6|91.1|13.4|8.7|14.4|1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|7.3|1.6|6.3|9.8|16.2|34.4|6.9|26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658E4C-37AC-484C-904A-B3B94338B554}"/>
</file>

<file path=customXml/itemProps2.xml><?xml version="1.0" encoding="utf-8"?>
<ds:datastoreItem xmlns:ds="http://schemas.openxmlformats.org/officeDocument/2006/customXml" ds:itemID="{9301B376-A210-43A7-AE83-C1AA54A2D56F}"/>
</file>

<file path=docProps/app.xml><?xml version="1.0" encoding="utf-8"?>
<Properties xmlns="http://schemas.openxmlformats.org/officeDocument/2006/extended-properties" xmlns:vt="http://schemas.openxmlformats.org/officeDocument/2006/docPropsVTypes">
  <TotalTime>4064</TotalTime>
  <Words>2903</Words>
  <Application>Microsoft Office PowerPoint</Application>
  <PresentationFormat>Widescreen</PresentationFormat>
  <Paragraphs>295</Paragraphs>
  <Slides>21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Equation</vt:lpstr>
      <vt:lpstr>PHYS 1111K  Lectures 9-10  OpenStax Chapter 4-5  Youtube: https://youtu.be/jeD96A-1uqs  </vt:lpstr>
      <vt:lpstr>Last Class: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Connected Objects [1]</vt:lpstr>
      <vt:lpstr>Connected Objects [2]</vt:lpstr>
      <vt:lpstr>Connected Objects [3]</vt:lpstr>
      <vt:lpstr>PowerPoint Presentation</vt:lpstr>
      <vt:lpstr>Atwood’s Machine</vt:lpstr>
      <vt:lpstr>Atwood’s Machine contd.</vt:lpstr>
      <vt:lpstr>PowerPoint Presentation</vt:lpstr>
      <vt:lpstr>PowerPoint Presentation</vt:lpstr>
      <vt:lpstr>PowerPoint Presentation</vt:lpstr>
      <vt:lpstr>Problem 2</vt:lpstr>
      <vt:lpstr>Solution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89</cp:revision>
  <dcterms:created xsi:type="dcterms:W3CDTF">2016-06-29T03:49:11Z</dcterms:created>
  <dcterms:modified xsi:type="dcterms:W3CDTF">2022-06-19T01:45:55Z</dcterms:modified>
</cp:coreProperties>
</file>